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tags/tag1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67" r:id="rId5"/>
    <p:sldId id="278" r:id="rId6"/>
    <p:sldId id="279" r:id="rId7"/>
    <p:sldId id="285" r:id="rId8"/>
    <p:sldId id="280" r:id="rId9"/>
    <p:sldId id="284" r:id="rId10"/>
    <p:sldId id="299" r:id="rId11"/>
    <p:sldId id="283" r:id="rId12"/>
    <p:sldId id="287" r:id="rId13"/>
    <p:sldId id="288" r:id="rId14"/>
    <p:sldId id="289" r:id="rId15"/>
    <p:sldId id="290" r:id="rId16"/>
    <p:sldId id="292" r:id="rId17"/>
    <p:sldId id="293" r:id="rId18"/>
    <p:sldId id="294" r:id="rId19"/>
    <p:sldId id="295" r:id="rId20"/>
    <p:sldId id="296" r:id="rId21"/>
    <p:sldId id="300" r:id="rId22"/>
    <p:sldId id="297" r:id="rId23"/>
    <p:sldId id="298" r:id="rId24"/>
  </p:sldIdLst>
  <p:sldSz cx="12188825" cy="6858000"/>
  <p:notesSz cx="7010400" cy="92964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599" autoAdjust="0"/>
  </p:normalViewPr>
  <p:slideViewPr>
    <p:cSldViewPr>
      <p:cViewPr varScale="1">
        <p:scale>
          <a:sx n="119" d="100"/>
          <a:sy n="119" d="100"/>
        </p:scale>
        <p:origin x="96" y="150"/>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9" d="100"/>
          <a:sy n="89" d="100"/>
        </p:scale>
        <p:origin x="3000"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rtl="0">
              <a:defRPr sz="1200"/>
            </a:lvl1pPr>
          </a:lstStyle>
          <a:p>
            <a:pPr rtl="0"/>
            <a:endParaRPr lang="fr-FR" dirty="0"/>
          </a:p>
        </p:txBody>
      </p:sp>
      <p:sp>
        <p:nvSpPr>
          <p:cNvPr id="3" name="Espace réservé de la date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l" rtl="0">
              <a:defRPr sz="1200"/>
            </a:lvl1pPr>
          </a:lstStyle>
          <a:p>
            <a:pPr algn="r" rtl="0"/>
            <a:fld id="{1413F2D2-B8E0-45B2-BCAB-4EF385E44359}" type="datetime1">
              <a:rPr lang="fr-FR" smtClean="0"/>
              <a:t>16/01/2019</a:t>
            </a:fld>
            <a:endParaRPr lang="fr-FR" dirty="0"/>
          </a:p>
        </p:txBody>
      </p:sp>
      <p:sp>
        <p:nvSpPr>
          <p:cNvPr id="4" name="Espace réservé du pied de page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rtl="0">
              <a:defRPr sz="1200"/>
            </a:lvl1pPr>
          </a:lstStyle>
          <a:p>
            <a:pPr rtl="0"/>
            <a:endParaRPr lang="fr-FR" dirty="0"/>
          </a:p>
        </p:txBody>
      </p:sp>
      <p:sp>
        <p:nvSpPr>
          <p:cNvPr id="5" name="Espace réservé du numéro de diapositiv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l" rtl="0">
              <a:defRPr sz="1200"/>
            </a:lvl1pPr>
          </a:lstStyle>
          <a:p>
            <a:pPr algn="r" rtl="0"/>
            <a:fld id="{01114579-D02A-4B51-B5DF-8EC449F77AC7}" type="slidenum">
              <a:rPr lang="fr-FR" smtClean="0"/>
              <a:pPr algn="r" rtl="0"/>
              <a:t>‹N°›</a:t>
            </a:fld>
            <a:endParaRPr lang="fr-F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4820"/>
          </a:xfrm>
          <a:prstGeom prst="rect">
            <a:avLst/>
          </a:prstGeom>
        </p:spPr>
        <p:txBody>
          <a:bodyPr vert="horz" lIns="93177" tIns="46589" rIns="93177" bIns="46589" rtlCol="0"/>
          <a:lstStyle>
            <a:lvl1pPr algn="l" rtl="0">
              <a:defRPr sz="1200"/>
            </a:lvl1pPr>
          </a:lstStyle>
          <a:p>
            <a:pPr rtl="0"/>
            <a:endParaRPr lang="fr-FR" dirty="0"/>
          </a:p>
        </p:txBody>
      </p:sp>
      <p:sp>
        <p:nvSpPr>
          <p:cNvPr id="3" name="Espace réservé de la date 2"/>
          <p:cNvSpPr>
            <a:spLocks noGrp="1"/>
          </p:cNvSpPr>
          <p:nvPr>
            <p:ph type="dt" idx="1"/>
          </p:nvPr>
        </p:nvSpPr>
        <p:spPr>
          <a:xfrm>
            <a:off x="3970938" y="0"/>
            <a:ext cx="3037840" cy="464820"/>
          </a:xfrm>
          <a:prstGeom prst="rect">
            <a:avLst/>
          </a:prstGeom>
        </p:spPr>
        <p:txBody>
          <a:bodyPr vert="horz" lIns="93177" tIns="46589" rIns="93177" bIns="46589" rtlCol="0"/>
          <a:lstStyle>
            <a:lvl1pPr algn="r" rtl="0">
              <a:defRPr sz="1200"/>
            </a:lvl1pPr>
          </a:lstStyle>
          <a:p>
            <a:fld id="{A6762FD4-8EF8-4942-A10C-F7CC548E78FB}" type="datetime1">
              <a:rPr lang="fr-FR" smtClean="0"/>
              <a:pPr/>
              <a:t>16/01/2019</a:t>
            </a:fld>
            <a:endParaRPr lang="fr-FR" dirty="0"/>
          </a:p>
        </p:txBody>
      </p:sp>
      <p:sp>
        <p:nvSpPr>
          <p:cNvPr id="4" name="Espace réservé d’image de diapositive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pPr rtl="0"/>
            <a:endParaRPr lang="fr-FR" dirty="0"/>
          </a:p>
        </p:txBody>
      </p:sp>
      <p:sp>
        <p:nvSpPr>
          <p:cNvPr id="5" name="Espace réservé des notes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6" name="Espace réservé du pied de page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rtl="0">
              <a:defRPr sz="1200"/>
            </a:lvl1pPr>
          </a:lstStyle>
          <a:p>
            <a:pPr rtl="0"/>
            <a:endParaRPr lang="fr-FR" dirty="0"/>
          </a:p>
        </p:txBody>
      </p:sp>
      <p:sp>
        <p:nvSpPr>
          <p:cNvPr id="7" name="Espace réservé du numéro de diapositive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l" rtl="0">
              <a:defRPr sz="1200"/>
            </a:lvl1pPr>
          </a:lstStyle>
          <a:p>
            <a:pPr algn="r"/>
            <a:fld id="{C6074690-7256-4BB9-AC0F-97AEAE8CDEC2}" type="slidenum">
              <a:rPr lang="fr-FR" smtClean="0"/>
              <a:pPr algn="r"/>
              <a:t>‹N°›</a:t>
            </a:fld>
            <a:endParaRPr lang="fr-F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a:t>
            </a:r>
            <a:endParaRPr lang="fr-CA" sz="1200" kern="1200" dirty="0" smtClean="0">
              <a:solidFill>
                <a:schemeClr val="tx1"/>
              </a:solidFill>
              <a:effectLst/>
              <a:latin typeface="+mn-lt"/>
              <a:ea typeface="+mn-ea"/>
              <a:cs typeface="+mn-cs"/>
            </a:endParaRPr>
          </a:p>
          <a:p>
            <a:r>
              <a:rPr lang="fr-FR" sz="1200" u="sng" kern="1200" smtClean="0">
                <a:solidFill>
                  <a:schemeClr val="tx1"/>
                </a:solidFill>
                <a:effectLst/>
                <a:latin typeface="+mn-lt"/>
                <a:ea typeface="+mn-ea"/>
                <a:cs typeface="+mn-cs"/>
              </a:rPr>
              <a:t>Contexte et </a:t>
            </a:r>
            <a:r>
              <a:rPr lang="fr-FR" sz="1200" u="sng" kern="1200" dirty="0" smtClean="0">
                <a:solidFill>
                  <a:schemeClr val="tx1"/>
                </a:solidFill>
                <a:effectLst/>
                <a:latin typeface="+mn-lt"/>
                <a:ea typeface="+mn-ea"/>
                <a:cs typeface="+mn-cs"/>
              </a:rPr>
              <a:t>intention de la capsule pédagogique</a:t>
            </a:r>
            <a:endParaRPr lang="fr-CA"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Contexte</a:t>
            </a:r>
            <a:r>
              <a:rPr lang="fr-FR" sz="1200" kern="1200" dirty="0" smtClean="0">
                <a:solidFill>
                  <a:schemeClr val="tx1"/>
                </a:solidFill>
                <a:effectLst/>
                <a:latin typeface="+mn-lt"/>
                <a:ea typeface="+mn-ea"/>
                <a:cs typeface="+mn-cs"/>
              </a:rPr>
              <a:t>:</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CÉAPO: Région de l’Outaouais (Hull-Aylmer). 6 points de service (Centre la Génération: francisation et FBC, Centre St-Raymond: sec. 1 et 2 et FBD, Centre St-François: carcéral, Centre Mgr Beaudoin: francisation, Centre l’Arrimage: sec. 1 et 2 et FBD, Centre La Pêche (</a:t>
            </a:r>
            <a:r>
              <a:rPr lang="fr-FR" sz="1200" kern="1200" dirty="0" err="1" smtClean="0">
                <a:solidFill>
                  <a:schemeClr val="tx1"/>
                </a:solidFill>
                <a:effectLst/>
                <a:latin typeface="+mn-lt"/>
                <a:ea typeface="+mn-ea"/>
                <a:cs typeface="+mn-cs"/>
              </a:rPr>
              <a:t>Masham</a:t>
            </a:r>
            <a:r>
              <a:rPr lang="fr-FR" sz="1200" kern="1200" dirty="0" smtClean="0">
                <a:solidFill>
                  <a:schemeClr val="tx1"/>
                </a:solidFill>
                <a:effectLst/>
                <a:latin typeface="+mn-lt"/>
                <a:ea typeface="+mn-ea"/>
                <a:cs typeface="+mn-cs"/>
              </a:rPr>
              <a:t>): FBC et FBD)</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Nouvelle direction depuis quelques mois très impliquée sur le plan pédagogique. Mise sur pied des RPP (rencontre de partage pédagogique), sorte de CAP (communauté d’apprentissage professionnelle). Le besoin principal identifié en math et en français est la lecture. But des RPP: les enseignants partagent leurs pratiques gagnantes. </a:t>
            </a:r>
            <a:r>
              <a:rPr lang="fr-FR" sz="1200" u="sng" kern="1200" dirty="0" smtClean="0">
                <a:solidFill>
                  <a:schemeClr val="tx1"/>
                </a:solidFill>
                <a:effectLst/>
                <a:latin typeface="+mn-lt"/>
                <a:ea typeface="+mn-ea"/>
                <a:cs typeface="+mn-cs"/>
              </a:rPr>
              <a:t>Défi </a:t>
            </a:r>
            <a:r>
              <a:rPr lang="fr-FR" sz="1200" kern="1200" dirty="0" smtClean="0">
                <a:solidFill>
                  <a:schemeClr val="tx1"/>
                </a:solidFill>
                <a:effectLst/>
                <a:latin typeface="+mn-lt"/>
                <a:ea typeface="+mn-ea"/>
                <a:cs typeface="+mn-cs"/>
              </a:rPr>
              <a:t>: On se demande encore comment nous allons mesurer l’impact réel de ces pratiques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But des capsules : susciter la réflexion, partager des éléments tirés de la recherche et offrir des pistes de travail pour changer nos pratiques.</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Cette capsule est la première présentée aux enseignants. Je vous la partage en toute humilité…</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Pendant la présentation, vous pouvez m’interrompre à tout moment.</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a:t>
            </a:fld>
            <a:endParaRPr lang="fr-FR" dirty="0"/>
          </a:p>
        </p:txBody>
      </p:sp>
    </p:spTree>
    <p:extLst>
      <p:ext uri="{BB962C8B-B14F-4D97-AF65-F5344CB8AC3E}">
        <p14:creationId xmlns:p14="http://schemas.microsoft.com/office/powerpoint/2010/main" val="194229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10</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le genre de texte, c’est un peu difficile à déterminer… Comme le texte provient d’un blogue, même s’il s’agit d’un article journalistique, on ne peut pas dire qu’il s’agit d’un article de fond et l’auteur présente un point de vue peu engagé… Cependant, on peut dire que ce texte s’apparente davantage à l’éditorial. </a:t>
            </a:r>
            <a:r>
              <a:rPr lang="fr-FR" sz="1200" b="1" kern="1200" dirty="0" smtClean="0">
                <a:solidFill>
                  <a:schemeClr val="tx1"/>
                </a:solidFill>
                <a:effectLst/>
                <a:latin typeface="+mn-lt"/>
                <a:ea typeface="+mn-ea"/>
                <a:cs typeface="+mn-cs"/>
              </a:rPr>
              <a:t>IMPORTANT: Le fait d’émettre un doute démontre que nous pouvons nous questionner comme modeleur et que nous n’avons pas toujours toutes les réponses. On montre à l’élève qu’il est important de se questionner, d’émettre des hypothèses et de les valider.</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10</a:t>
            </a:fld>
            <a:endParaRPr lang="fr-FR" dirty="0"/>
          </a:p>
        </p:txBody>
      </p:sp>
    </p:spTree>
    <p:extLst>
      <p:ext uri="{BB962C8B-B14F-4D97-AF65-F5344CB8AC3E}">
        <p14:creationId xmlns:p14="http://schemas.microsoft.com/office/powerpoint/2010/main" val="311600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11</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FR" sz="1200" u="none" strike="noStrike" kern="1200" dirty="0" smtClean="0">
                <a:solidFill>
                  <a:schemeClr val="tx1"/>
                </a:solidFill>
                <a:effectLst/>
                <a:latin typeface="+mn-lt"/>
                <a:ea typeface="+mn-ea"/>
                <a:cs typeface="+mn-cs"/>
              </a:rPr>
              <a:t>J’explique à l’élève que je vais lire le texte à voix haute pendant cette étape et que je vais me poser des questions liées au vocabulaire, à la compréhension des phrases et des paragraphes, aux idées principales et secondaires et sens global du texte….</a:t>
            </a:r>
            <a:endParaRPr lang="fr-CA" sz="1200" u="none" strike="noStrike"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FR" sz="1200" u="none" strike="noStrike" kern="1200" dirty="0" smtClean="0">
                <a:solidFill>
                  <a:schemeClr val="tx1"/>
                </a:solidFill>
                <a:effectLst/>
                <a:latin typeface="+mn-lt"/>
                <a:ea typeface="+mn-ea"/>
                <a:cs typeface="+mn-cs"/>
              </a:rPr>
              <a:t>Parfois, les questions pour trouver les idées principales et secondaires ne suffisent pas… Autres stratégies: champ lexical pour trouver l’idée centrale, hiérarchisation des phrases, reformulation de l’idée principale dans la marge, généralisation: les idées principales explicites sont souvent au début du paragraphe, etc.</a:t>
            </a:r>
            <a:endParaRPr lang="fr-CA" sz="1200" u="none" strike="noStrike"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pPr lvl="0"/>
            <a:r>
              <a:rPr lang="fr-FR" sz="1200" b="1" u="sng" strike="noStrike" kern="1200" dirty="0" smtClean="0">
                <a:solidFill>
                  <a:schemeClr val="tx1"/>
                </a:solidFill>
                <a:effectLst/>
                <a:latin typeface="+mn-lt"/>
                <a:ea typeface="+mn-ea"/>
                <a:cs typeface="+mn-cs"/>
              </a:rPr>
              <a:t>Précision importante</a:t>
            </a:r>
            <a:r>
              <a:rPr lang="fr-FR" sz="1200" u="none" strike="noStrike" kern="1200" dirty="0" smtClean="0">
                <a:solidFill>
                  <a:schemeClr val="tx1"/>
                </a:solidFill>
                <a:effectLst/>
                <a:latin typeface="+mn-lt"/>
                <a:ea typeface="+mn-ea"/>
                <a:cs typeface="+mn-cs"/>
              </a:rPr>
              <a:t>: les annotations ont pour but d’aider l’élève à </a:t>
            </a:r>
            <a:r>
              <a:rPr lang="fr-FR" sz="1200" b="1" u="none" strike="noStrike" kern="1200" dirty="0" smtClean="0">
                <a:solidFill>
                  <a:schemeClr val="tx1"/>
                </a:solidFill>
                <a:effectLst/>
                <a:latin typeface="+mn-lt"/>
                <a:ea typeface="+mn-ea"/>
                <a:cs typeface="+mn-cs"/>
              </a:rPr>
              <a:t>comprendre le texte lu</a:t>
            </a:r>
            <a:r>
              <a:rPr lang="fr-FR" sz="1200" u="none" strike="noStrike" kern="1200" dirty="0" smtClean="0">
                <a:solidFill>
                  <a:schemeClr val="tx1"/>
                </a:solidFill>
                <a:effectLst/>
                <a:latin typeface="+mn-lt"/>
                <a:ea typeface="+mn-ea"/>
                <a:cs typeface="+mn-cs"/>
              </a:rPr>
              <a:t>. Même si nous abordons un texte argumentatif, je ne cherche pas nécessairement à relever des éléments de la structure du texte argumentatif: mise en contexte du sujet, présentation de la thèse, arguments et justifications, fermeture, ouverture), les marques de modalité, etc.</a:t>
            </a:r>
            <a:endParaRPr lang="fr-CA" sz="1200" u="none" strike="noStrike"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Comme je cherche à comprendre le texte, c’est pourquoi, dans cette étape, je relève les idées principales et secondaires.</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11</a:t>
            </a:fld>
            <a:endParaRPr lang="fr-FR" dirty="0"/>
          </a:p>
        </p:txBody>
      </p:sp>
    </p:spTree>
    <p:extLst>
      <p:ext uri="{BB962C8B-B14F-4D97-AF65-F5344CB8AC3E}">
        <p14:creationId xmlns:p14="http://schemas.microsoft.com/office/powerpoint/2010/main" val="395439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12</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Ici, on veut montrer à l’élève ce qui se produit lorsqu’il y a un bris de compréhension lié au vocabulaire. Si l’élève lit un texte trop difficile (il n’est pas dans sa zone proximale de développement) il doit faire une recherche de sens… Sinon, la lecture ne peut se faire… Par contre, si l’élève doit chercher trop souvent le sens des mots, il peut se décourager…</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12</a:t>
            </a:fld>
            <a:endParaRPr lang="fr-FR" dirty="0"/>
          </a:p>
        </p:txBody>
      </p:sp>
    </p:spTree>
    <p:extLst>
      <p:ext uri="{BB962C8B-B14F-4D97-AF65-F5344CB8AC3E}">
        <p14:creationId xmlns:p14="http://schemas.microsoft.com/office/powerpoint/2010/main" val="3611780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Diapo 13</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Rendre l’élève conscient de son rôle de lecteur: pour comprendre, il faut être actif, curieux, anticiper, douter, etc.</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13</a:t>
            </a:fld>
            <a:endParaRPr lang="fr-FR" dirty="0"/>
          </a:p>
        </p:txBody>
      </p:sp>
    </p:spTree>
    <p:extLst>
      <p:ext uri="{BB962C8B-B14F-4D97-AF65-F5344CB8AC3E}">
        <p14:creationId xmlns:p14="http://schemas.microsoft.com/office/powerpoint/2010/main" val="2062898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14</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faisant le rappel des questions à me poser, je montre à l’élève que je suis actif dans ma démarche de lecture. </a:t>
            </a:r>
            <a:r>
              <a:rPr lang="fr-FR" sz="1200" u="sng" kern="1200" dirty="0" smtClean="0">
                <a:solidFill>
                  <a:schemeClr val="tx1"/>
                </a:solidFill>
                <a:effectLst/>
                <a:latin typeface="+mn-lt"/>
                <a:ea typeface="+mn-ea"/>
                <a:cs typeface="+mn-cs"/>
              </a:rPr>
              <a:t>Légende:</a:t>
            </a:r>
            <a:r>
              <a:rPr lang="fr-FR" sz="1200" kern="1200" dirty="0" smtClean="0">
                <a:solidFill>
                  <a:schemeClr val="tx1"/>
                </a:solidFill>
                <a:effectLst/>
                <a:latin typeface="+mn-lt"/>
                <a:ea typeface="+mn-ea"/>
                <a:cs typeface="+mn-cs"/>
              </a:rPr>
              <a:t> en bleu, questions de vocabulaire, en rouge, questions d’anticipation, de curiosité, de réflexions, en vert, question de compréhension, IP et IS.</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14</a:t>
            </a:fld>
            <a:endParaRPr lang="fr-FR" dirty="0"/>
          </a:p>
        </p:txBody>
      </p:sp>
    </p:spTree>
    <p:extLst>
      <p:ext uri="{BB962C8B-B14F-4D97-AF65-F5344CB8AC3E}">
        <p14:creationId xmlns:p14="http://schemas.microsoft.com/office/powerpoint/2010/main" val="3153701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Diapos 15, 16 et 17: aller assez rapidement en expliquant qu’ils auront accès au Powerpoint</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lis le texte à voix haute à l’élève. Je deviens le lecteur modèle et je lui donne accès à ma pensée et à mes réflexions…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15</a:t>
            </a:fld>
            <a:endParaRPr lang="fr-FR" dirty="0"/>
          </a:p>
        </p:txBody>
      </p:sp>
    </p:spTree>
    <p:extLst>
      <p:ext uri="{BB962C8B-B14F-4D97-AF65-F5344CB8AC3E}">
        <p14:creationId xmlns:p14="http://schemas.microsoft.com/office/powerpoint/2010/main" val="178005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Diapos 15, 16 et 17: aller assez rapidement en expliquant qu’ils auront accès au Powerpoint</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lis le texte à voix haute à l’élève. Je deviens le lecteur modèle et je lui donne accès à ma pensée et à mes réflexions…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16</a:t>
            </a:fld>
            <a:endParaRPr lang="fr-FR" dirty="0"/>
          </a:p>
        </p:txBody>
      </p:sp>
    </p:spTree>
    <p:extLst>
      <p:ext uri="{BB962C8B-B14F-4D97-AF65-F5344CB8AC3E}">
        <p14:creationId xmlns:p14="http://schemas.microsoft.com/office/powerpoint/2010/main" val="1653188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Diapos 15, 16 et 17: aller assez rapidement en expliquant qu’ils auront accès au Powerpoint</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lis le texte à voix haute à l’élève. Je deviens le lecteur modèle et je lui donne accès à ma pensée et à mes réflexions… </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17</a:t>
            </a:fld>
            <a:endParaRPr lang="fr-FR" dirty="0"/>
          </a:p>
        </p:txBody>
      </p:sp>
    </p:spTree>
    <p:extLst>
      <p:ext uri="{BB962C8B-B14F-4D97-AF65-F5344CB8AC3E}">
        <p14:creationId xmlns:p14="http://schemas.microsoft.com/office/powerpoint/2010/main" val="288104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18</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Sens global du texte</a:t>
            </a:r>
            <a:r>
              <a:rPr lang="fr-FR" sz="1200" kern="1200" dirty="0" smtClean="0">
                <a:solidFill>
                  <a:schemeClr val="tx1"/>
                </a:solidFill>
                <a:effectLst/>
                <a:latin typeface="+mn-lt"/>
                <a:ea typeface="+mn-ea"/>
                <a:cs typeface="+mn-cs"/>
              </a:rPr>
              <a:t>: cette étape me démontre assez clairement si l’élève a compris ou non le texte. En modélisation, je lui fais part de ce que j’ai compris.</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18</a:t>
            </a:fld>
            <a:endParaRPr lang="fr-FR" dirty="0"/>
          </a:p>
        </p:txBody>
      </p:sp>
    </p:spTree>
    <p:extLst>
      <p:ext uri="{BB962C8B-B14F-4D97-AF65-F5344CB8AC3E}">
        <p14:creationId xmlns:p14="http://schemas.microsoft.com/office/powerpoint/2010/main" val="2762145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19</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L’étape après la lecture n’est pas à négliger: l’élève doit prendre un recul et analyser ses compétences de lecteur, sa compréhension du texte lu, l’application de ses stratégies, etc.</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Liste de vérifications</a:t>
            </a:r>
            <a:endParaRPr lang="fr-CA" sz="1200" kern="1200" dirty="0" smtClean="0">
              <a:solidFill>
                <a:schemeClr val="tx1"/>
              </a:solidFill>
              <a:effectLst/>
              <a:latin typeface="+mn-lt"/>
              <a:ea typeface="+mn-ea"/>
              <a:cs typeface="+mn-cs"/>
            </a:endParaRPr>
          </a:p>
          <a:p>
            <a:r>
              <a:rPr lang="fr-CA" sz="1200" kern="1200" dirty="0" smtClean="0">
                <a:solidFill>
                  <a:schemeClr val="tx1"/>
                </a:solidFill>
                <a:effectLst/>
                <a:latin typeface="+mn-lt"/>
                <a:ea typeface="+mn-ea"/>
                <a:cs typeface="+mn-cs"/>
              </a:rPr>
              <a:t>Voici maintenant une </a:t>
            </a:r>
            <a:r>
              <a:rPr lang="fr-FR" sz="1200" kern="1200" dirty="0" smtClean="0">
                <a:solidFill>
                  <a:schemeClr val="tx1"/>
                </a:solidFill>
                <a:effectLst/>
                <a:latin typeface="+mn-lt"/>
                <a:ea typeface="+mn-ea"/>
                <a:cs typeface="+mn-cs"/>
              </a:rPr>
              <a:t>liste de vérifications à l’intention des enseignants et qui constitue une sorte de rappels des questions à poser en modélisation.</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19</a:t>
            </a:fld>
            <a:endParaRPr lang="fr-FR" dirty="0"/>
          </a:p>
        </p:txBody>
      </p:sp>
    </p:spTree>
    <p:extLst>
      <p:ext uri="{BB962C8B-B14F-4D97-AF65-F5344CB8AC3E}">
        <p14:creationId xmlns:p14="http://schemas.microsoft.com/office/powerpoint/2010/main" val="388970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2</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Formulation pour l’élève.</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Ces quatre questions sont importantes: l’élève doit comprendre de quoi il est question, pourquoi il le fait, quand il le fait et comment il doit s’y prendre pour accomplir la tâche.</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ce qui est de la pratique guidée et de la pratique autonome, je ne les aborderai pas avec vous aujourd’hui.</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2</a:t>
            </a:fld>
            <a:endParaRPr lang="fr-FR" dirty="0"/>
          </a:p>
        </p:txBody>
      </p:sp>
    </p:spTree>
    <p:extLst>
      <p:ext uri="{BB962C8B-B14F-4D97-AF65-F5344CB8AC3E}">
        <p14:creationId xmlns:p14="http://schemas.microsoft.com/office/powerpoint/2010/main" val="1042126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20</a:t>
            </a:fld>
            <a:endParaRPr lang="fr-FR" dirty="0"/>
          </a:p>
        </p:txBody>
      </p:sp>
    </p:spTree>
    <p:extLst>
      <p:ext uri="{BB962C8B-B14F-4D97-AF65-F5344CB8AC3E}">
        <p14:creationId xmlns:p14="http://schemas.microsoft.com/office/powerpoint/2010/main" val="1194308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b="1" u="sng" kern="1200" dirty="0" smtClean="0">
                <a:solidFill>
                  <a:schemeClr val="tx1"/>
                </a:solidFill>
                <a:effectLst/>
                <a:latin typeface="+mn-lt"/>
                <a:ea typeface="+mn-ea"/>
                <a:cs typeface="+mn-cs"/>
              </a:rPr>
              <a:t>Diapo 3</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Me questionner sur mon intention va influencer ma façon de lire et les stratégies que je devrai utiliser. Par exemple, dans une SA ou une SAÉ en lecture, je pourrais lire les questions avant de lire le ou les texte(s) pour orienter ma lecture.</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3</a:t>
            </a:fld>
            <a:endParaRPr lang="fr-FR" dirty="0"/>
          </a:p>
        </p:txBody>
      </p:sp>
    </p:spTree>
    <p:extLst>
      <p:ext uri="{BB962C8B-B14F-4D97-AF65-F5344CB8AC3E}">
        <p14:creationId xmlns:p14="http://schemas.microsoft.com/office/powerpoint/2010/main" val="80184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4</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L’étape du survol me permet d’avoir une vue rapide de l’organisation d’un texte (titre, intertitres, découpage, etc.) et de reconnaître le type de texte, sa provenance, etc.</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4</a:t>
            </a:fld>
            <a:endParaRPr lang="fr-FR" dirty="0"/>
          </a:p>
        </p:txBody>
      </p:sp>
    </p:spTree>
    <p:extLst>
      <p:ext uri="{BB962C8B-B14F-4D97-AF65-F5344CB8AC3E}">
        <p14:creationId xmlns:p14="http://schemas.microsoft.com/office/powerpoint/2010/main" val="477564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5</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Évidemment, cette étape peut s’avérer moins utile si l’élève connaît d’avance le genre de texte qu’il doit lire. Dans le cadre d’une recherche, par exemple, cette étape prend tout son sens.</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5</a:t>
            </a:fld>
            <a:endParaRPr lang="fr-FR" dirty="0"/>
          </a:p>
        </p:txBody>
      </p:sp>
    </p:spTree>
    <p:extLst>
      <p:ext uri="{BB962C8B-B14F-4D97-AF65-F5344CB8AC3E}">
        <p14:creationId xmlns:p14="http://schemas.microsoft.com/office/powerpoint/2010/main" val="102966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6</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Vous pouvez bien sûr vous servir de tout autre texte courant pour faire la démarche d’EE en modélisation. Ici, le texte est tiré d’une SÉAA en FRA-5201…</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L’important, c’est de </a:t>
            </a:r>
            <a:r>
              <a:rPr lang="fr-FR" sz="1200" b="1" kern="1200" dirty="0" smtClean="0">
                <a:solidFill>
                  <a:schemeClr val="tx1"/>
                </a:solidFill>
                <a:effectLst/>
                <a:latin typeface="+mn-lt"/>
                <a:ea typeface="+mn-ea"/>
                <a:cs typeface="+mn-cs"/>
              </a:rPr>
              <a:t>«mettre un haut-parleur sur ma pensée»</a:t>
            </a:r>
            <a:r>
              <a:rPr lang="fr-FR" sz="1200" kern="1200" dirty="0" smtClean="0">
                <a:solidFill>
                  <a:schemeClr val="tx1"/>
                </a:solidFill>
                <a:effectLst/>
                <a:latin typeface="+mn-lt"/>
                <a:ea typeface="+mn-ea"/>
                <a:cs typeface="+mn-cs"/>
              </a:rPr>
              <a:t>. En faisant le rappel des questions à me poser (qu’on retrouve dans le phylactère), je montre à l’élève que je suis actif dans ma démarche de lecture.</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6</a:t>
            </a:fld>
            <a:endParaRPr lang="fr-FR" dirty="0"/>
          </a:p>
        </p:txBody>
      </p:sp>
    </p:spTree>
    <p:extLst>
      <p:ext uri="{BB962C8B-B14F-4D97-AF65-F5344CB8AC3E}">
        <p14:creationId xmlns:p14="http://schemas.microsoft.com/office/powerpoint/2010/main" val="2075968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7</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Ici mon intention de lecture est claire et le type de texte également.</a:t>
            </a:r>
            <a:endParaRPr lang="fr-CA"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7</a:t>
            </a:fld>
            <a:endParaRPr lang="fr-FR" dirty="0"/>
          </a:p>
        </p:txBody>
      </p:sp>
    </p:spTree>
    <p:extLst>
      <p:ext uri="{BB962C8B-B14F-4D97-AF65-F5344CB8AC3E}">
        <p14:creationId xmlns:p14="http://schemas.microsoft.com/office/powerpoint/2010/main" val="2762145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8</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Je peux préciser à l’élève que le nom de l’auteur se retrouve généralement au début ou à la fin du texte. Je peux également faire remarquer les éléments de typographie comme le caractère gras dans le titre et dans le nom de l’auteur.</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8</a:t>
            </a:fld>
            <a:endParaRPr lang="fr-FR" dirty="0"/>
          </a:p>
        </p:txBody>
      </p:sp>
    </p:spTree>
    <p:extLst>
      <p:ext uri="{BB962C8B-B14F-4D97-AF65-F5344CB8AC3E}">
        <p14:creationId xmlns:p14="http://schemas.microsoft.com/office/powerpoint/2010/main" val="316330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u="sng" kern="1200" dirty="0" smtClean="0">
                <a:solidFill>
                  <a:schemeClr val="tx1"/>
                </a:solidFill>
                <a:effectLst/>
                <a:latin typeface="+mn-lt"/>
                <a:ea typeface="+mn-ea"/>
                <a:cs typeface="+mn-cs"/>
              </a:rPr>
              <a:t>Diapo 9</a:t>
            </a:r>
            <a:endParaRPr lang="fr-CA" sz="1200" kern="1200" dirty="0" smtClean="0">
              <a:solidFill>
                <a:schemeClr val="tx1"/>
              </a:solidFill>
              <a:effectLst/>
              <a:latin typeface="+mn-lt"/>
              <a:ea typeface="+mn-ea"/>
              <a:cs typeface="+mn-cs"/>
            </a:endParaRPr>
          </a:p>
          <a:p>
            <a:r>
              <a:rPr lang="fr-FR" sz="1200" b="1" u="none" strike="noStrike" kern="1200" dirty="0" smtClean="0">
                <a:solidFill>
                  <a:schemeClr val="tx1"/>
                </a:solidFill>
                <a:effectLst/>
                <a:latin typeface="+mn-lt"/>
                <a:ea typeface="+mn-ea"/>
                <a:cs typeface="+mn-cs"/>
              </a:rPr>
              <a:t> </a:t>
            </a:r>
            <a:endParaRPr lang="fr-C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Ici, on peut préciser qu’il ne s’agit peut-être pas d’un intertitre à proprement parler puisque la phrase en caractère gras n’est pas «détachée» du paragraphe. Cependant, elle joue le rôle d’un intertitre par sa simple mise en exergue…</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pPr algn="r"/>
            <a:fld id="{C6074690-7256-4BB9-AC0F-97AEAE8CDEC2}" type="slidenum">
              <a:rPr lang="fr-FR" smtClean="0"/>
              <a:pPr algn="r"/>
              <a:t>9</a:t>
            </a:fld>
            <a:endParaRPr lang="fr-FR" dirty="0"/>
          </a:p>
        </p:txBody>
      </p:sp>
    </p:spTree>
    <p:extLst>
      <p:ext uri="{BB962C8B-B14F-4D97-AF65-F5344CB8AC3E}">
        <p14:creationId xmlns:p14="http://schemas.microsoft.com/office/powerpoint/2010/main" val="3332683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2" name="Titre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fr-FR" smtClean="0"/>
              <a:t>Modifiez le style du titre</a:t>
            </a:r>
            <a:endParaRPr lang="fr-FR" dirty="0"/>
          </a:p>
        </p:txBody>
      </p:sp>
      <p:sp>
        <p:nvSpPr>
          <p:cNvPr id="3" name="Sous-titre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smtClean="0"/>
              <a:t>Modifier le style des sous-titres du masque</a:t>
            </a:r>
            <a:endParaRPr lang="fr-FR" dirty="0"/>
          </a:p>
        </p:txBody>
      </p:sp>
      <p:sp>
        <p:nvSpPr>
          <p:cNvPr id="5" name="Espace réservé du pied de page 4"/>
          <p:cNvSpPr>
            <a:spLocks noGrp="1"/>
          </p:cNvSpPr>
          <p:nvPr>
            <p:ph type="ftr" sz="quarter" idx="11"/>
          </p:nvPr>
        </p:nvSpPr>
        <p:spPr/>
        <p:txBody>
          <a:bodyPr rtlCol="0"/>
          <a:lstStyle>
            <a:lvl1pPr algn="l" rtl="0">
              <a:defRPr>
                <a:solidFill>
                  <a:schemeClr val="tx2"/>
                </a:solidFill>
              </a:defRPr>
            </a:lvl1pPr>
          </a:lstStyle>
          <a:p>
            <a:pPr rtl="0"/>
            <a:endParaRPr lang="fr-FR" dirty="0"/>
          </a:p>
        </p:txBody>
      </p:sp>
      <p:sp>
        <p:nvSpPr>
          <p:cNvPr id="4" name="Espace réservé de la date 3"/>
          <p:cNvSpPr>
            <a:spLocks noGrp="1"/>
          </p:cNvSpPr>
          <p:nvPr>
            <p:ph type="dt" sz="half" idx="10"/>
          </p:nvPr>
        </p:nvSpPr>
        <p:spPr/>
        <p:txBody>
          <a:bodyPr rtlCol="0"/>
          <a:lstStyle>
            <a:lvl1pPr algn="r" rtl="0">
              <a:defRPr>
                <a:solidFill>
                  <a:schemeClr val="tx2"/>
                </a:solidFill>
              </a:defRPr>
            </a:lvl1pPr>
          </a:lstStyle>
          <a:p>
            <a:fld id="{21B5AA70-ED37-4500-9CBC-0DA49DC27FC3}" type="datetime1">
              <a:rPr lang="fr-FR" smtClean="0"/>
              <a:pPr/>
              <a:t>16/01/2019</a:t>
            </a:fld>
            <a:endParaRPr lang="fr-FR" dirty="0"/>
          </a:p>
        </p:txBody>
      </p:sp>
      <p:sp>
        <p:nvSpPr>
          <p:cNvPr id="6" name="Espace réservé du numéro de diapositive 5"/>
          <p:cNvSpPr>
            <a:spLocks noGrp="1"/>
          </p:cNvSpPr>
          <p:nvPr>
            <p:ph type="sldNum" sz="quarter" idx="12"/>
          </p:nvPr>
        </p:nvSpPr>
        <p:spPr/>
        <p:txBody>
          <a:bodyPr rtlCol="0"/>
          <a:lstStyle>
            <a:lvl1pPr algn="l" rtl="0">
              <a:defRPr>
                <a:solidFill>
                  <a:schemeClr val="tx2"/>
                </a:solidFill>
              </a:defRPr>
            </a:lvl1pPr>
          </a:lstStyle>
          <a:p>
            <a:pPr algn="r"/>
            <a:fld id="{DF28FB93-0A08-4E7D-8E63-9EFA29F1E093}" type="slidenum">
              <a:rPr lang="fr-FR" smtClean="0"/>
              <a:pPr algn="r"/>
              <a:t>‹N°›</a:t>
            </a:fld>
            <a:endParaRPr lang="fr-FR" dirty="0"/>
          </a:p>
        </p:txBody>
      </p:sp>
      <p:grpSp>
        <p:nvGrpSpPr>
          <p:cNvPr id="7" name="Groupe 6"/>
          <p:cNvGrpSpPr/>
          <p:nvPr/>
        </p:nvGrpSpPr>
        <p:grpSpPr>
          <a:xfrm>
            <a:off x="1218882" y="1600200"/>
            <a:ext cx="9739746" cy="73152"/>
            <a:chOff x="914400" y="1200150"/>
            <a:chExt cx="7306712" cy="54864"/>
          </a:xfrm>
        </p:grpSpPr>
        <p:sp>
          <p:nvSpPr>
            <p:cNvPr id="8" name="Oval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9" name="Oval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nvGrpSpPr>
            <p:cNvPr id="10" name="Groupe 9"/>
            <p:cNvGrpSpPr/>
            <p:nvPr/>
          </p:nvGrpSpPr>
          <p:grpSpPr>
            <a:xfrm>
              <a:off x="1036847" y="1207626"/>
              <a:ext cx="7074290" cy="38998"/>
              <a:chOff x="2141408" y="1752956"/>
              <a:chExt cx="7315200" cy="38998"/>
            </a:xfrm>
            <a:solidFill>
              <a:schemeClr val="tx2"/>
            </a:solidFill>
          </p:grpSpPr>
          <p:cxnSp>
            <p:nvCxnSpPr>
              <p:cNvPr id="11" name="Connecteur droit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e 12"/>
          <p:cNvGrpSpPr/>
          <p:nvPr/>
        </p:nvGrpSpPr>
        <p:grpSpPr>
          <a:xfrm>
            <a:off x="1218882" y="4851400"/>
            <a:ext cx="9739746" cy="73152"/>
            <a:chOff x="914400" y="3638550"/>
            <a:chExt cx="7306712" cy="54864"/>
          </a:xfrm>
        </p:grpSpPr>
        <p:sp>
          <p:nvSpPr>
            <p:cNvPr id="14" name="Oval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sp>
          <p:nvSpPr>
            <p:cNvPr id="15" name="Oval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dirty="0"/>
            </a:p>
          </p:txBody>
        </p:sp>
        <p:grpSp>
          <p:nvGrpSpPr>
            <p:cNvPr id="16" name="Groupe 15"/>
            <p:cNvGrpSpPr/>
            <p:nvPr/>
          </p:nvGrpSpPr>
          <p:grpSpPr>
            <a:xfrm>
              <a:off x="1036847" y="3646026"/>
              <a:ext cx="7074290" cy="38998"/>
              <a:chOff x="2141408" y="1752956"/>
              <a:chExt cx="7315200" cy="38998"/>
            </a:xfrm>
            <a:solidFill>
              <a:schemeClr val="tx2"/>
            </a:solidFill>
          </p:grpSpPr>
          <p:cxnSp>
            <p:nvCxnSpPr>
              <p:cNvPr id="17" name="Connecteur droit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6EA40A01-B656-4B79-AC9D-748CDA133D6C}" type="datetime1">
              <a:rPr lang="fr-FR" smtClean="0"/>
              <a:pPr/>
              <a:t>16/01/2019</a:t>
            </a:fld>
            <a:endParaRPr lang="fr-FR" dirty="0"/>
          </a:p>
        </p:txBody>
      </p:sp>
      <p:sp>
        <p:nvSpPr>
          <p:cNvPr id="6" name="Espace réservé du numéro de diapositive 5"/>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34563" y="434975"/>
            <a:ext cx="1168400" cy="5661025"/>
          </a:xfrm>
        </p:spPr>
        <p:txBody>
          <a:bodyPr vert="eaVert" rtlCol="0"/>
          <a:lstStyle/>
          <a:p>
            <a:pPr rtl="0"/>
            <a:r>
              <a:rPr lang="fr-FR" smtClean="0"/>
              <a:t>Modifiez le style du titre</a:t>
            </a:r>
            <a:endParaRPr lang="fr-FR" dirty="0"/>
          </a:p>
        </p:txBody>
      </p:sp>
      <p:sp>
        <p:nvSpPr>
          <p:cNvPr id="3" name="Espace réservé du texte vertical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B387CE02-52CC-42E7-A59D-09E35AAC4A6D}" type="datetime1">
              <a:rPr lang="fr-FR" smtClean="0"/>
              <a:pPr/>
              <a:t>16/01/2019</a:t>
            </a:fld>
            <a:endParaRPr lang="fr-FR" dirty="0"/>
          </a:p>
        </p:txBody>
      </p:sp>
      <p:sp>
        <p:nvSpPr>
          <p:cNvPr id="6" name="Espace réservé du numéro de diapositive 5"/>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smtClean="0"/>
              <a:t>Modifiez le style du titre</a:t>
            </a:r>
            <a:endParaRPr lang="fr-FR"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2F8B8E7C-4053-41D1-8C15-424934100C88}" type="datetime1">
              <a:rPr lang="fr-FR" smtClean="0"/>
              <a:pPr/>
              <a:t>16/01/2019</a:t>
            </a:fld>
            <a:endParaRPr lang="fr-FR" dirty="0"/>
          </a:p>
        </p:txBody>
      </p:sp>
      <p:sp>
        <p:nvSpPr>
          <p:cNvPr id="6" name="Espace réservé du numéro de diapositive 5"/>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smtClean="0"/>
              <a:t>Modifier les styles du texte du masque</a:t>
            </a:r>
          </a:p>
        </p:txBody>
      </p:sp>
      <p:sp>
        <p:nvSpPr>
          <p:cNvPr id="5" name="Espace réservé du pied de page 4"/>
          <p:cNvSpPr>
            <a:spLocks noGrp="1"/>
          </p:cNvSpPr>
          <p:nvPr>
            <p:ph type="ftr" sz="quarter" idx="11"/>
          </p:nvPr>
        </p:nvSpPr>
        <p:spPr/>
        <p:txBody>
          <a:bodyPr rtlCol="0"/>
          <a:lstStyle/>
          <a:p>
            <a:pPr rtl="0"/>
            <a:endParaRPr lang="fr-FR" dirty="0"/>
          </a:p>
        </p:txBody>
      </p:sp>
      <p:sp>
        <p:nvSpPr>
          <p:cNvPr id="4" name="Espace réservé de la date 3"/>
          <p:cNvSpPr>
            <a:spLocks noGrp="1"/>
          </p:cNvSpPr>
          <p:nvPr>
            <p:ph type="dt" sz="half" idx="10"/>
          </p:nvPr>
        </p:nvSpPr>
        <p:spPr/>
        <p:txBody>
          <a:bodyPr rtlCol="0"/>
          <a:lstStyle>
            <a:lvl1pPr>
              <a:defRPr/>
            </a:lvl1pPr>
          </a:lstStyle>
          <a:p>
            <a:fld id="{20167497-3946-4865-8C1A-3D369C9BAB51}" type="datetime1">
              <a:rPr lang="fr-FR" smtClean="0"/>
              <a:pPr/>
              <a:t>16/01/2019</a:t>
            </a:fld>
            <a:endParaRPr lang="fr-FR" dirty="0"/>
          </a:p>
        </p:txBody>
      </p:sp>
      <p:sp>
        <p:nvSpPr>
          <p:cNvPr id="6" name="Espace réservé du numéro de diapositive 5"/>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grpSp>
        <p:nvGrpSpPr>
          <p:cNvPr id="13" name="Groupe 12"/>
          <p:cNvGrpSpPr/>
          <p:nvPr/>
        </p:nvGrpSpPr>
        <p:grpSpPr>
          <a:xfrm>
            <a:off x="1422030" y="3475736"/>
            <a:ext cx="9344766" cy="54864"/>
            <a:chOff x="1066800" y="2588441"/>
            <a:chExt cx="7010400" cy="41148"/>
          </a:xfrm>
        </p:grpSpPr>
        <p:sp>
          <p:nvSpPr>
            <p:cNvPr id="14" name="Ovale 13"/>
            <p:cNvSpPr/>
            <p:nvPr/>
          </p:nvSpPr>
          <p:spPr>
            <a:xfrm>
              <a:off x="8031480"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ale 14"/>
            <p:cNvSpPr/>
            <p:nvPr/>
          </p:nvSpPr>
          <p:spPr>
            <a:xfrm>
              <a:off x="1066800"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oupe 15"/>
            <p:cNvGrpSpPr/>
            <p:nvPr/>
          </p:nvGrpSpPr>
          <p:grpSpPr>
            <a:xfrm>
              <a:off x="1142106" y="2594391"/>
              <a:ext cx="6859787" cy="29249"/>
              <a:chOff x="1129200" y="3458731"/>
              <a:chExt cx="6859787" cy="38998"/>
            </a:xfrm>
          </p:grpSpPr>
          <p:cxnSp>
            <p:nvCxnSpPr>
              <p:cNvPr id="17" name="Connecteur droit 16"/>
              <p:cNvCxnSpPr/>
              <p:nvPr/>
            </p:nvCxnSpPr>
            <p:spPr>
              <a:xfrm>
                <a:off x="1129200" y="3458731"/>
                <a:ext cx="6859787" cy="0"/>
              </a:xfrm>
              <a:prstGeom prst="line">
                <a:avLst/>
              </a:prstGeom>
              <a:noFill/>
              <a:ln w="12700" cap="flat" cmpd="sng" algn="ctr">
                <a:solidFill>
                  <a:schemeClr val="tx1"/>
                </a:solidFill>
                <a:prstDash val="solid"/>
              </a:ln>
              <a:effectLst/>
            </p:spPr>
          </p:cxnSp>
          <p:cxnSp>
            <p:nvCxnSpPr>
              <p:cNvPr id="18" name="Connecteur droit 17"/>
              <p:cNvCxnSpPr/>
              <p:nvPr/>
            </p:nvCxnSpPr>
            <p:spPr>
              <a:xfrm>
                <a:off x="1129200" y="3497729"/>
                <a:ext cx="6859787"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3" name="Espace réservé du contenu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contenu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816B9A24-4F0F-448A-ACA7-C2BF5FFD4C24}" type="datetime1">
              <a:rPr lang="fr-FR" smtClean="0"/>
              <a:pPr/>
              <a:t>16/01/2019</a:t>
            </a:fld>
            <a:endParaRPr lang="fr-FR" dirty="0"/>
          </a:p>
        </p:txBody>
      </p:sp>
      <p:sp>
        <p:nvSpPr>
          <p:cNvPr id="7" name="Espace réservé du numéro de diapositive 6"/>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smtClean="0"/>
              <a:t>Modifiez le style du titre</a:t>
            </a:r>
            <a:endParaRPr lang="fr-FR" dirty="0"/>
          </a:p>
        </p:txBody>
      </p:sp>
      <p:sp>
        <p:nvSpPr>
          <p:cNvPr id="3" name="Espace réservé du texte 2"/>
          <p:cNvSpPr>
            <a:spLocks noGrp="1"/>
          </p:cNvSpPr>
          <p:nvPr>
            <p:ph type="body" idx="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Modifier les styles du texte du masque</a:t>
            </a:r>
          </a:p>
        </p:txBody>
      </p:sp>
      <p:sp>
        <p:nvSpPr>
          <p:cNvPr id="4" name="Espace réservé du contenu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5" name="Espace réservé du texte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smtClean="0"/>
              <a:t>Modifier les styles du texte du masque</a:t>
            </a:r>
          </a:p>
        </p:txBody>
      </p:sp>
      <p:sp>
        <p:nvSpPr>
          <p:cNvPr id="6" name="Espace réservé du contenu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8" name="Espace réservé du pied de page 7"/>
          <p:cNvSpPr>
            <a:spLocks noGrp="1"/>
          </p:cNvSpPr>
          <p:nvPr>
            <p:ph type="ftr" sz="quarter" idx="11"/>
          </p:nvPr>
        </p:nvSpPr>
        <p:spPr/>
        <p:txBody>
          <a:bodyPr rtlCol="0"/>
          <a:lstStyle/>
          <a:p>
            <a:pPr rtl="0"/>
            <a:endParaRPr lang="fr-FR" dirty="0"/>
          </a:p>
        </p:txBody>
      </p:sp>
      <p:sp>
        <p:nvSpPr>
          <p:cNvPr id="7" name="Espace réservé de la date 6"/>
          <p:cNvSpPr>
            <a:spLocks noGrp="1"/>
          </p:cNvSpPr>
          <p:nvPr>
            <p:ph type="dt" sz="half" idx="10"/>
          </p:nvPr>
        </p:nvSpPr>
        <p:spPr/>
        <p:txBody>
          <a:bodyPr rtlCol="0"/>
          <a:lstStyle>
            <a:lvl1pPr>
              <a:defRPr/>
            </a:lvl1pPr>
          </a:lstStyle>
          <a:p>
            <a:fld id="{C674CBE3-4310-411D-B5E5-B33CF6AD7B7B}" type="datetime1">
              <a:rPr lang="fr-FR" smtClean="0"/>
              <a:pPr/>
              <a:t>16/01/2019</a:t>
            </a:fld>
            <a:endParaRPr lang="fr-FR" dirty="0"/>
          </a:p>
        </p:txBody>
      </p:sp>
      <p:sp>
        <p:nvSpPr>
          <p:cNvPr id="9" name="Espace réservé du numéro de diapositive 8"/>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rtl="0">
              <a:defRPr/>
            </a:lvl1pPr>
          </a:lstStyle>
          <a:p>
            <a:pPr rtl="0"/>
            <a:r>
              <a:rPr lang="fr-FR" smtClean="0"/>
              <a:t>Modifiez le style du titre</a:t>
            </a:r>
            <a:endParaRPr lang="fr-FR" dirty="0"/>
          </a:p>
        </p:txBody>
      </p:sp>
      <p:sp>
        <p:nvSpPr>
          <p:cNvPr id="4" name="Espace réservé du pied de page 3"/>
          <p:cNvSpPr>
            <a:spLocks noGrp="1"/>
          </p:cNvSpPr>
          <p:nvPr>
            <p:ph type="ftr" sz="quarter" idx="11"/>
          </p:nvPr>
        </p:nvSpPr>
        <p:spPr/>
        <p:txBody>
          <a:bodyPr rtlCol="0"/>
          <a:lstStyle/>
          <a:p>
            <a:pPr rtl="0"/>
            <a:endParaRPr lang="fr-FR" dirty="0"/>
          </a:p>
        </p:txBody>
      </p:sp>
      <p:sp>
        <p:nvSpPr>
          <p:cNvPr id="3" name="Espace réservé de la date 2"/>
          <p:cNvSpPr>
            <a:spLocks noGrp="1"/>
          </p:cNvSpPr>
          <p:nvPr>
            <p:ph type="dt" sz="half" idx="10"/>
          </p:nvPr>
        </p:nvSpPr>
        <p:spPr/>
        <p:txBody>
          <a:bodyPr rtlCol="0"/>
          <a:lstStyle>
            <a:lvl1pPr>
              <a:defRPr/>
            </a:lvl1pPr>
          </a:lstStyle>
          <a:p>
            <a:fld id="{77D66E40-199D-45A5-902C-657837A00D23}" type="datetime1">
              <a:rPr lang="fr-FR" smtClean="0"/>
              <a:pPr/>
              <a:t>16/01/2019</a:t>
            </a:fld>
            <a:endParaRPr lang="fr-FR" dirty="0"/>
          </a:p>
        </p:txBody>
      </p:sp>
      <p:sp>
        <p:nvSpPr>
          <p:cNvPr id="5" name="Espace réservé du numéro de diapositive 4"/>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rtlCol="0"/>
          <a:lstStyle/>
          <a:p>
            <a:pPr rtl="0"/>
            <a:endParaRPr lang="fr-FR" dirty="0"/>
          </a:p>
        </p:txBody>
      </p:sp>
      <p:sp>
        <p:nvSpPr>
          <p:cNvPr id="2" name="Espace réservé de la date 1"/>
          <p:cNvSpPr>
            <a:spLocks noGrp="1"/>
          </p:cNvSpPr>
          <p:nvPr>
            <p:ph type="dt" sz="half" idx="10"/>
          </p:nvPr>
        </p:nvSpPr>
        <p:spPr/>
        <p:txBody>
          <a:bodyPr rtlCol="0"/>
          <a:lstStyle>
            <a:lvl1pPr>
              <a:defRPr/>
            </a:lvl1pPr>
          </a:lstStyle>
          <a:p>
            <a:fld id="{00B5207C-DE60-40B7-818E-36A302C1E9D5}" type="datetime1">
              <a:rPr lang="fr-FR" smtClean="0"/>
              <a:pPr/>
              <a:t>16/01/2019</a:t>
            </a:fld>
            <a:endParaRPr lang="fr-FR" dirty="0"/>
          </a:p>
        </p:txBody>
      </p:sp>
      <p:sp>
        <p:nvSpPr>
          <p:cNvPr id="4" name="Espace réservé du numéro de diapositive 3"/>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normAutofit/>
          </a:bodyPr>
          <a:lstStyle>
            <a:lvl1pPr algn="l" rtl="0">
              <a:defRPr sz="3200" b="0"/>
            </a:lvl1pPr>
          </a:lstStyle>
          <a:p>
            <a:pPr rtl="0"/>
            <a:r>
              <a:rPr lang="fr-FR" smtClean="0"/>
              <a:t>Modifiez le style du titre</a:t>
            </a:r>
            <a:endParaRPr lang="fr-FR" dirty="0"/>
          </a:p>
        </p:txBody>
      </p:sp>
      <p:sp>
        <p:nvSpPr>
          <p:cNvPr id="3" name="Espace réservé du contenu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fr-FR" smtClean="0"/>
              <a:t>Modifier les styles du texte du masque</a:t>
            </a:r>
          </a:p>
          <a:p>
            <a:pPr lvl="1" rtl="0"/>
            <a:r>
              <a:rPr lang="fr-FR" smtClean="0"/>
              <a:t>Deuxième niveau</a:t>
            </a:r>
          </a:p>
          <a:p>
            <a:pPr lvl="2" rtl="0"/>
            <a:r>
              <a:rPr lang="fr-FR" smtClean="0"/>
              <a:t>Troisième niveau</a:t>
            </a:r>
          </a:p>
          <a:p>
            <a:pPr lvl="3" rtl="0"/>
            <a:r>
              <a:rPr lang="fr-FR" smtClean="0"/>
              <a:t>Quatrième niveau</a:t>
            </a:r>
          </a:p>
          <a:p>
            <a:pPr lvl="4" rtl="0"/>
            <a:r>
              <a:rPr lang="fr-FR" smtClean="0"/>
              <a:t>Cinquième niveau</a:t>
            </a:r>
            <a:endParaRPr lang="fr-FR" dirty="0"/>
          </a:p>
        </p:txBody>
      </p:sp>
      <p:sp>
        <p:nvSpPr>
          <p:cNvPr id="4" name="Espace réservé du texte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Modifier les styles du texte du masque</a:t>
            </a:r>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74348350-9C77-415E-9F1F-16518EA16722}" type="datetime1">
              <a:rPr lang="fr-FR" smtClean="0"/>
              <a:pPr/>
              <a:t>16/01/2019</a:t>
            </a:fld>
            <a:endParaRPr lang="fr-FR" dirty="0"/>
          </a:p>
        </p:txBody>
      </p:sp>
      <p:sp>
        <p:nvSpPr>
          <p:cNvPr id="7" name="Espace réservé du numéro de diapositive 6"/>
          <p:cNvSpPr>
            <a:spLocks noGrp="1"/>
          </p:cNvSpPr>
          <p:nvPr>
            <p:ph type="sldNum" sz="quarter" idx="12"/>
          </p:nvPr>
        </p:nvSpPr>
        <p:spPr/>
        <p:txBody>
          <a:bodyPr rtlCol="0"/>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chor="b">
            <a:normAutofit/>
          </a:bodyPr>
          <a:lstStyle>
            <a:lvl1pPr algn="l" rtl="0">
              <a:defRPr sz="3200" b="0"/>
            </a:lvl1pPr>
          </a:lstStyle>
          <a:p>
            <a:pPr rtl="0"/>
            <a:r>
              <a:rPr lang="fr-FR" smtClean="0"/>
              <a:t>Modifiez le style du titre</a:t>
            </a:r>
            <a:endParaRPr lang="fr-FR" dirty="0"/>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3" name="Espace réservé d’image 2" descr="Espace réservé vide pour ajouter une image. Cliquez sur l’espace réservé et sélectionnez l’image à ajouter."/>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smtClean="0"/>
              <a:t>Cliquez sur l'icône pour ajouter une image</a:t>
            </a:r>
            <a:endParaRPr lang="fr-FR" dirty="0"/>
          </a:p>
        </p:txBody>
      </p:sp>
      <p:sp>
        <p:nvSpPr>
          <p:cNvPr id="4" name="Espace réservé du texte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smtClean="0"/>
              <a:t>Modifier les styles du texte du masque</a:t>
            </a:r>
          </a:p>
        </p:txBody>
      </p:sp>
      <p:sp>
        <p:nvSpPr>
          <p:cNvPr id="6" name="Espace réservé du pied de page 5"/>
          <p:cNvSpPr>
            <a:spLocks noGrp="1"/>
          </p:cNvSpPr>
          <p:nvPr>
            <p:ph type="ftr" sz="quarter" idx="11"/>
          </p:nvPr>
        </p:nvSpPr>
        <p:spPr/>
        <p:txBody>
          <a:bodyPr rtlCol="0"/>
          <a:lstStyle/>
          <a:p>
            <a:pPr rtl="0"/>
            <a:endParaRPr lang="fr-FR" dirty="0"/>
          </a:p>
        </p:txBody>
      </p:sp>
      <p:sp>
        <p:nvSpPr>
          <p:cNvPr id="5" name="Espace réservé de la date 4"/>
          <p:cNvSpPr>
            <a:spLocks noGrp="1"/>
          </p:cNvSpPr>
          <p:nvPr>
            <p:ph type="dt" sz="half" idx="10"/>
          </p:nvPr>
        </p:nvSpPr>
        <p:spPr/>
        <p:txBody>
          <a:bodyPr rtlCol="0"/>
          <a:lstStyle>
            <a:lvl1pPr>
              <a:defRPr/>
            </a:lvl1pPr>
          </a:lstStyle>
          <a:p>
            <a:fld id="{0238D78F-3199-42E8-B95B-30C8AE7E7ED6}" type="datetime1">
              <a:rPr lang="fr-FR" smtClean="0"/>
              <a:pPr/>
              <a:t>16/01/2019</a:t>
            </a:fld>
            <a:endParaRPr lang="fr-FR" dirty="0"/>
          </a:p>
        </p:txBody>
      </p:sp>
      <p:sp>
        <p:nvSpPr>
          <p:cNvPr id="7" name="Espace réservé du numéro de diapositive 6"/>
          <p:cNvSpPr>
            <a:spLocks noGrp="1"/>
          </p:cNvSpPr>
          <p:nvPr>
            <p:ph type="sldNum" sz="quarter" idx="12"/>
          </p:nvPr>
        </p:nvSpPr>
        <p:spPr/>
        <p:txBody>
          <a:bodyPr rtlCol="0"/>
          <a:lstStyle>
            <a:lvl1pPr algn="r">
              <a:defRPr/>
            </a:lvl1pPr>
          </a:lstStyle>
          <a:p>
            <a:fld id="{DF28FB93-0A08-4E7D-8E63-9EFA29F1E093}" type="slidenum">
              <a:rPr lang="fr-FR" smtClean="0"/>
              <a:pPr/>
              <a:t>‹N°›</a:t>
            </a:fld>
            <a:endParaRPr lang="fr-F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fr-FR" sz="2400" dirty="0"/>
          </a:p>
        </p:txBody>
      </p:sp>
      <p:sp>
        <p:nvSpPr>
          <p:cNvPr id="8" name="Rectangle à coins arrondis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dirty="0"/>
          </a:p>
        </p:txBody>
      </p:sp>
      <p:sp>
        <p:nvSpPr>
          <p:cNvPr id="2" name="Espace réservé du titre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fr-FR" dirty="0" smtClean="0"/>
              <a:t>Modifiez le style du titre</a:t>
            </a:r>
            <a:endParaRPr lang="fr-FR" dirty="0"/>
          </a:p>
        </p:txBody>
      </p:sp>
      <p:sp>
        <p:nvSpPr>
          <p:cNvPr id="3" name="Espace réservé du texte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fr-FR" dirty="0" smtClean="0"/>
              <a:t>Modifiez les styles du texte du masque</a:t>
            </a:r>
          </a:p>
          <a:p>
            <a:pPr lvl="1" rtl="0"/>
            <a:r>
              <a:rPr lang="fr-FR" dirty="0" smtClean="0"/>
              <a:t>Deuxième niveau</a:t>
            </a:r>
          </a:p>
          <a:p>
            <a:pPr lvl="2" rtl="0"/>
            <a:r>
              <a:rPr lang="fr-FR" dirty="0" smtClean="0"/>
              <a:t>Troisième niveau</a:t>
            </a:r>
          </a:p>
          <a:p>
            <a:pPr lvl="3" rtl="0"/>
            <a:r>
              <a:rPr lang="fr-FR" dirty="0" smtClean="0"/>
              <a:t>Quatrième niveau</a:t>
            </a:r>
          </a:p>
          <a:p>
            <a:pPr lvl="4" rtl="0"/>
            <a:r>
              <a:rPr lang="fr-FR" dirty="0" smtClean="0"/>
              <a:t>Cinquième niveau</a:t>
            </a:r>
            <a:endParaRPr lang="fr-FR" dirty="0"/>
          </a:p>
        </p:txBody>
      </p:sp>
      <p:sp>
        <p:nvSpPr>
          <p:cNvPr id="5" name="Espace réservé du pied de page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fr-FR" dirty="0"/>
          </a:p>
        </p:txBody>
      </p:sp>
      <p:sp>
        <p:nvSpPr>
          <p:cNvPr id="4" name="Espace réservé de la date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rtl="0">
              <a:defRPr sz="1100">
                <a:solidFill>
                  <a:schemeClr val="tx1"/>
                </a:solidFill>
              </a:defRPr>
            </a:lvl1pPr>
          </a:lstStyle>
          <a:p>
            <a:fld id="{940C6351-24BF-4B5F-A395-3FCC520B9C20}" type="datetime1">
              <a:rPr lang="fr-FR" smtClean="0"/>
              <a:pPr/>
              <a:t>16/01/2019</a:t>
            </a:fld>
            <a:endParaRPr lang="fr-FR" dirty="0"/>
          </a:p>
        </p:txBody>
      </p:sp>
      <p:sp>
        <p:nvSpPr>
          <p:cNvPr id="6" name="Espace réservé du numéro de diapositive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l" rtl="0">
              <a:defRPr sz="1100">
                <a:solidFill>
                  <a:schemeClr val="tx1"/>
                </a:solidFill>
              </a:defRPr>
            </a:lvl1pPr>
          </a:lstStyle>
          <a:p>
            <a:pPr algn="r"/>
            <a:fld id="{DF28FB93-0A08-4E7D-8E63-9EFA29F1E093}" type="slidenum">
              <a:rPr lang="fr-FR" smtClean="0"/>
              <a:pPr algn="r"/>
              <a:t>‹N°›</a:t>
            </a:fld>
            <a:endParaRPr lang="fr-F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rtlCol="0"/>
          <a:lstStyle/>
          <a:p>
            <a:pPr rtl="0"/>
            <a:r>
              <a:rPr lang="fr-FR" dirty="0" smtClean="0"/>
              <a:t>Capsule pédagogique:</a:t>
            </a:r>
            <a:br>
              <a:rPr lang="fr-FR" dirty="0" smtClean="0"/>
            </a:br>
            <a:r>
              <a:rPr lang="fr-FR" dirty="0" smtClean="0"/>
              <a:t>Les étapes de lecture d’un texte</a:t>
            </a:r>
            <a:endParaRPr lang="fr-FR" dirty="0"/>
          </a:p>
        </p:txBody>
      </p:sp>
      <p:sp>
        <p:nvSpPr>
          <p:cNvPr id="3" name="Sous-titre 2"/>
          <p:cNvSpPr>
            <a:spLocks noGrp="1"/>
          </p:cNvSpPr>
          <p:nvPr>
            <p:ph type="subTitle" idx="1"/>
          </p:nvPr>
        </p:nvSpPr>
        <p:spPr>
          <a:xfrm>
            <a:off x="1382103" y="3657123"/>
            <a:ext cx="9429931" cy="1284045"/>
          </a:xfrm>
        </p:spPr>
        <p:txBody>
          <a:bodyPr rtlCol="0">
            <a:normAutofit/>
          </a:bodyPr>
          <a:lstStyle/>
          <a:p>
            <a:pPr rtl="0"/>
            <a:r>
              <a:rPr lang="fr-FR" dirty="0" smtClean="0"/>
              <a:t>Quoi? </a:t>
            </a:r>
          </a:p>
          <a:p>
            <a:pPr rtl="0"/>
            <a:r>
              <a:rPr lang="fr-FR" dirty="0" smtClean="0"/>
              <a:t>Pourquoi? </a:t>
            </a:r>
          </a:p>
          <a:p>
            <a:pPr rtl="0"/>
            <a:r>
              <a:rPr lang="fr-FR" dirty="0" smtClean="0"/>
              <a:t>Quand?</a:t>
            </a:r>
          </a:p>
          <a:p>
            <a:pPr rtl="0"/>
            <a:r>
              <a:rPr lang="fr-FR" dirty="0" smtClean="0"/>
              <a:t>Comment?</a:t>
            </a:r>
            <a:endParaRPr lang="fr-FR" dirty="0"/>
          </a:p>
        </p:txBody>
      </p:sp>
      <p:sp>
        <p:nvSpPr>
          <p:cNvPr id="4" name="ZoneTexte 3"/>
          <p:cNvSpPr txBox="1"/>
          <p:nvPr/>
        </p:nvSpPr>
        <p:spPr>
          <a:xfrm>
            <a:off x="981844" y="5373216"/>
            <a:ext cx="4752528" cy="646331"/>
          </a:xfrm>
          <a:prstGeom prst="rect">
            <a:avLst/>
          </a:prstGeom>
          <a:noFill/>
        </p:spPr>
        <p:txBody>
          <a:bodyPr wrap="square" rtlCol="0">
            <a:spAutoFit/>
          </a:bodyPr>
          <a:lstStyle/>
          <a:p>
            <a:r>
              <a:rPr lang="fr-CA" dirty="0" smtClean="0"/>
              <a:t>Une présentation de Stéphane St-Pierre, conseiller pédagogique (CÉAPO)</a:t>
            </a:r>
            <a:endParaRPr lang="fr-CA"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413892" y="972790"/>
            <a:ext cx="9217024" cy="5516895"/>
          </a:xfrm>
          <a:prstGeom prst="rect">
            <a:avLst/>
          </a:prstGeom>
        </p:spPr>
        <p:txBody>
          <a:bodyPr wrap="square">
            <a:spAutoFit/>
          </a:bodyPr>
          <a:lstStyle/>
          <a:p>
            <a:pPr>
              <a:lnSpc>
                <a:spcPct val="150000"/>
              </a:lnSpc>
            </a:pPr>
            <a:r>
              <a:rPr lang="fr-CA" b="1" dirty="0">
                <a:solidFill>
                  <a:schemeClr val="tx2"/>
                </a:solidFill>
                <a:latin typeface="Arial" panose="020B0604020202020204" pitchFamily="34" charset="0"/>
                <a:cs typeface="Arial" panose="020B0604020202020204" pitchFamily="34" charset="0"/>
              </a:rPr>
              <a:t>Créer un couvre-feu de nuit le week-end et limite du nombre de passagers.</a:t>
            </a:r>
            <a:r>
              <a:rPr lang="fr-CA" dirty="0">
                <a:solidFill>
                  <a:schemeClr val="tx2"/>
                </a:solidFill>
                <a:latin typeface="Arial" panose="020B0604020202020204" pitchFamily="34" charset="0"/>
                <a:cs typeface="Arial" panose="020B0604020202020204" pitchFamily="34" charset="0"/>
              </a:rPr>
              <a:t> C’est le week-end, la nuit de retour de soirée, que la mortalité des jeunes conducteurs est la plus forte. L’idée est d’instaurer un couvre-feu qui interdirait aux jeunes de prendre le volant avant un certain âge ou pendant quelques années après avoir obtenu leur permis, les samedis et dimanches entre minuit et 6 heures. L’efficacité d’une telle mesure est réelle : en vigueur dans 37 états aux États-Unis, elle permet de baisser jusqu’à 43 % le nombre d’accidents mortels. À cette mesure, ajoutons-en une autre : limiter à deux le nombre de passagers à bord d’un véhicule</a:t>
            </a:r>
            <a:r>
              <a:rPr lang="fr-CA" dirty="0" smtClean="0">
                <a:solidFill>
                  <a:schemeClr val="tx2"/>
                </a:solidFill>
                <a:latin typeface="Arial" panose="020B0604020202020204" pitchFamily="34" charset="0"/>
                <a:cs typeface="Arial" panose="020B0604020202020204" pitchFamily="34" charset="0"/>
              </a:rPr>
              <a:t>.  </a:t>
            </a:r>
            <a:endParaRPr lang="fr-CA" dirty="0">
              <a:solidFill>
                <a:schemeClr val="tx2"/>
              </a:solidFill>
              <a:latin typeface="Arial" panose="020B0604020202020204" pitchFamily="34" charset="0"/>
              <a:cs typeface="Arial" panose="020B0604020202020204" pitchFamily="34" charset="0"/>
            </a:endParaRPr>
          </a:p>
          <a:p>
            <a:pPr>
              <a:lnSpc>
                <a:spcPct val="150000"/>
              </a:lnSpc>
            </a:pPr>
            <a:r>
              <a:rPr lang="fr-CA" b="1" dirty="0">
                <a:solidFill>
                  <a:schemeClr val="tx2"/>
                </a:solidFill>
                <a:latin typeface="Arial" panose="020B0604020202020204" pitchFamily="34" charset="0"/>
                <a:cs typeface="Arial" panose="020B0604020202020204" pitchFamily="34" charset="0"/>
              </a:rPr>
              <a:t>Interdire la conduite de véhicules très puissants</a:t>
            </a:r>
            <a:r>
              <a:rPr lang="fr-CA" dirty="0">
                <a:solidFill>
                  <a:schemeClr val="tx2"/>
                </a:solidFill>
                <a:latin typeface="Arial" panose="020B0604020202020204" pitchFamily="34" charset="0"/>
                <a:cs typeface="Arial" panose="020B0604020202020204" pitchFamily="34" charset="0"/>
              </a:rPr>
              <a:t>. L’idée n’est pas nouvelle et s’inspire directement du permis des motocyclistes. Aucun pays au monde n’a pris cette mesure, difficile à mettre en place et à faire respecter, comme dans le cas des motos, souvent débridées.</a:t>
            </a:r>
          </a:p>
          <a:p>
            <a:r>
              <a:rPr lang="fr-CA" dirty="0"/>
              <a:t> </a:t>
            </a:r>
            <a:endParaRPr lang="fr-CA" sz="1050" dirty="0"/>
          </a:p>
          <a:p>
            <a:r>
              <a:rPr lang="fr-CA" sz="1050" dirty="0"/>
              <a:t>Source :http://blogues.lapresse.ca/</a:t>
            </a:r>
            <a:r>
              <a:rPr lang="fr-CA" sz="1050" dirty="0" err="1"/>
              <a:t>monvolant</a:t>
            </a:r>
            <a:r>
              <a:rPr lang="fr-CA" sz="1050" dirty="0"/>
              <a:t>/auto/2009/11/03/y-a-t-il-un-</a:t>
            </a:r>
            <a:r>
              <a:rPr lang="fr-CA" sz="1050" dirty="0" err="1"/>
              <a:t>age</a:t>
            </a:r>
            <a:r>
              <a:rPr lang="fr-CA" sz="1050" dirty="0"/>
              <a:t>-pour-bien-se-conduire/ </a:t>
            </a:r>
            <a:r>
              <a:rPr lang="fr-CA" sz="1050" b="1" dirty="0"/>
              <a:t>Mardi 3 novembre 2009</a:t>
            </a:r>
            <a:r>
              <a:rPr lang="fr-CA" sz="1050" dirty="0"/>
              <a:t> | Mise en ligne à 22h09 </a:t>
            </a:r>
          </a:p>
        </p:txBody>
      </p:sp>
      <p:sp>
        <p:nvSpPr>
          <p:cNvPr id="4" name="ZoneTexte 3"/>
          <p:cNvSpPr txBox="1"/>
          <p:nvPr/>
        </p:nvSpPr>
        <p:spPr>
          <a:xfrm>
            <a:off x="4742957" y="3748727"/>
            <a:ext cx="1398115" cy="461665"/>
          </a:xfrm>
          <a:prstGeom prst="rect">
            <a:avLst/>
          </a:prstGeom>
          <a:noFill/>
        </p:spPr>
        <p:txBody>
          <a:bodyPr wrap="square" rtlCol="0">
            <a:spAutoFit/>
          </a:bodyPr>
          <a:lstStyle/>
          <a:p>
            <a:pPr algn="ctr"/>
            <a:r>
              <a:rPr lang="fr-CA" sz="2400" dirty="0" smtClean="0">
                <a:solidFill>
                  <a:srgbClr val="0070C0"/>
                </a:solidFill>
              </a:rPr>
              <a:t>intertitre</a:t>
            </a:r>
            <a:endParaRPr lang="fr-CA" sz="2400" dirty="0">
              <a:solidFill>
                <a:srgbClr val="0070C0"/>
              </a:solidFill>
            </a:endParaRPr>
          </a:p>
        </p:txBody>
      </p:sp>
      <p:sp>
        <p:nvSpPr>
          <p:cNvPr id="6" name="Flèche gauche 5"/>
          <p:cNvSpPr/>
          <p:nvPr/>
        </p:nvSpPr>
        <p:spPr>
          <a:xfrm rot="16200000">
            <a:off x="5232039" y="4190073"/>
            <a:ext cx="220771" cy="19918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7" name="Flèche gauche 6"/>
          <p:cNvSpPr/>
          <p:nvPr/>
        </p:nvSpPr>
        <p:spPr>
          <a:xfrm rot="16200000">
            <a:off x="3067704" y="854998"/>
            <a:ext cx="220771" cy="19918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8" name="ZoneTexte 7"/>
          <p:cNvSpPr txBox="1"/>
          <p:nvPr/>
        </p:nvSpPr>
        <p:spPr>
          <a:xfrm>
            <a:off x="1945532" y="437730"/>
            <a:ext cx="2664296" cy="461665"/>
          </a:xfrm>
          <a:prstGeom prst="rect">
            <a:avLst/>
          </a:prstGeom>
          <a:noFill/>
        </p:spPr>
        <p:txBody>
          <a:bodyPr wrap="square" rtlCol="0">
            <a:spAutoFit/>
          </a:bodyPr>
          <a:lstStyle/>
          <a:p>
            <a:pPr algn="ctr"/>
            <a:r>
              <a:rPr lang="fr-CA" sz="2400" dirty="0" smtClean="0">
                <a:solidFill>
                  <a:srgbClr val="0070C0"/>
                </a:solidFill>
              </a:rPr>
              <a:t>intertitre</a:t>
            </a:r>
            <a:endParaRPr lang="fr-CA" sz="2400" dirty="0">
              <a:solidFill>
                <a:srgbClr val="0070C0"/>
              </a:solidFill>
            </a:endParaRPr>
          </a:p>
        </p:txBody>
      </p:sp>
      <p:sp>
        <p:nvSpPr>
          <p:cNvPr id="11" name="ZoneTexte 10"/>
          <p:cNvSpPr txBox="1"/>
          <p:nvPr/>
        </p:nvSpPr>
        <p:spPr>
          <a:xfrm>
            <a:off x="2801205" y="5601710"/>
            <a:ext cx="2232248" cy="461665"/>
          </a:xfrm>
          <a:prstGeom prst="rect">
            <a:avLst/>
          </a:prstGeom>
          <a:noFill/>
        </p:spPr>
        <p:txBody>
          <a:bodyPr wrap="square" rtlCol="0">
            <a:spAutoFit/>
          </a:bodyPr>
          <a:lstStyle/>
          <a:p>
            <a:pPr algn="ctr"/>
            <a:r>
              <a:rPr lang="fr-CA" sz="2400" dirty="0">
                <a:solidFill>
                  <a:srgbClr val="0070C0"/>
                </a:solidFill>
              </a:rPr>
              <a:t>s</a:t>
            </a:r>
            <a:r>
              <a:rPr lang="fr-CA" sz="2400" dirty="0" smtClean="0">
                <a:solidFill>
                  <a:srgbClr val="0070C0"/>
                </a:solidFill>
              </a:rPr>
              <a:t>ource du texte</a:t>
            </a:r>
            <a:endParaRPr lang="fr-CA" sz="2400" dirty="0">
              <a:solidFill>
                <a:srgbClr val="0070C0"/>
              </a:solidFill>
            </a:endParaRPr>
          </a:p>
        </p:txBody>
      </p:sp>
      <p:sp>
        <p:nvSpPr>
          <p:cNvPr id="12" name="Flèche gauche 11"/>
          <p:cNvSpPr/>
          <p:nvPr/>
        </p:nvSpPr>
        <p:spPr>
          <a:xfrm rot="16200000">
            <a:off x="3707353" y="5991079"/>
            <a:ext cx="220771" cy="19918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9" name="ZoneTexte 8"/>
          <p:cNvSpPr txBox="1"/>
          <p:nvPr/>
        </p:nvSpPr>
        <p:spPr>
          <a:xfrm>
            <a:off x="333772" y="1916832"/>
            <a:ext cx="792088" cy="338554"/>
          </a:xfrm>
          <a:prstGeom prst="rect">
            <a:avLst/>
          </a:prstGeom>
          <a:noFill/>
        </p:spPr>
        <p:txBody>
          <a:bodyPr wrap="square" rtlCol="0">
            <a:spAutoFit/>
          </a:bodyPr>
          <a:lstStyle/>
          <a:p>
            <a:pPr algn="ctr"/>
            <a:r>
              <a:rPr lang="fr-CA" sz="1600" dirty="0" smtClean="0">
                <a:solidFill>
                  <a:srgbClr val="0070C0"/>
                </a:solidFill>
              </a:rPr>
              <a:t>5</a:t>
            </a:r>
            <a:r>
              <a:rPr lang="fr-CA" sz="1600" baseline="30000" dirty="0" smtClean="0">
                <a:solidFill>
                  <a:srgbClr val="0070C0"/>
                </a:solidFill>
              </a:rPr>
              <a:t>e</a:t>
            </a:r>
            <a:r>
              <a:rPr lang="fr-CA" sz="1600" dirty="0" smtClean="0">
                <a:solidFill>
                  <a:srgbClr val="0070C0"/>
                </a:solidFill>
              </a:rPr>
              <a:t>  par.</a:t>
            </a:r>
            <a:endParaRPr lang="fr-CA" sz="1600" dirty="0">
              <a:solidFill>
                <a:srgbClr val="0070C0"/>
              </a:solidFill>
            </a:endParaRPr>
          </a:p>
        </p:txBody>
      </p:sp>
      <p:sp>
        <p:nvSpPr>
          <p:cNvPr id="10" name="Flèche gauche 9"/>
          <p:cNvSpPr/>
          <p:nvPr/>
        </p:nvSpPr>
        <p:spPr>
          <a:xfrm rot="10800000">
            <a:off x="1096325" y="2042755"/>
            <a:ext cx="213648" cy="20441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13" name="ZoneTexte 12"/>
          <p:cNvSpPr txBox="1"/>
          <p:nvPr/>
        </p:nvSpPr>
        <p:spPr>
          <a:xfrm>
            <a:off x="385613" y="4941168"/>
            <a:ext cx="792088" cy="338554"/>
          </a:xfrm>
          <a:prstGeom prst="rect">
            <a:avLst/>
          </a:prstGeom>
          <a:noFill/>
        </p:spPr>
        <p:txBody>
          <a:bodyPr wrap="square" rtlCol="0">
            <a:spAutoFit/>
          </a:bodyPr>
          <a:lstStyle/>
          <a:p>
            <a:pPr algn="ctr"/>
            <a:r>
              <a:rPr lang="fr-CA" sz="1600" dirty="0" smtClean="0">
                <a:solidFill>
                  <a:srgbClr val="0070C0"/>
                </a:solidFill>
              </a:rPr>
              <a:t>6</a:t>
            </a:r>
            <a:r>
              <a:rPr lang="fr-CA" sz="1600" baseline="30000" dirty="0" smtClean="0">
                <a:solidFill>
                  <a:srgbClr val="0070C0"/>
                </a:solidFill>
              </a:rPr>
              <a:t>e</a:t>
            </a:r>
            <a:r>
              <a:rPr lang="fr-CA" sz="1600" dirty="0" smtClean="0">
                <a:solidFill>
                  <a:srgbClr val="0070C0"/>
                </a:solidFill>
              </a:rPr>
              <a:t>  par.</a:t>
            </a:r>
            <a:endParaRPr lang="fr-CA" sz="1600" dirty="0">
              <a:solidFill>
                <a:srgbClr val="0070C0"/>
              </a:solidFill>
            </a:endParaRPr>
          </a:p>
        </p:txBody>
      </p:sp>
      <p:sp>
        <p:nvSpPr>
          <p:cNvPr id="14" name="Flèche gauche 13"/>
          <p:cNvSpPr/>
          <p:nvPr/>
        </p:nvSpPr>
        <p:spPr>
          <a:xfrm rot="10800000">
            <a:off x="1141530" y="5008240"/>
            <a:ext cx="213648" cy="20441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15" name="ZoneTexte 14"/>
          <p:cNvSpPr txBox="1"/>
          <p:nvPr/>
        </p:nvSpPr>
        <p:spPr>
          <a:xfrm>
            <a:off x="9494292" y="5370877"/>
            <a:ext cx="2053567" cy="646331"/>
          </a:xfrm>
          <a:prstGeom prst="rect">
            <a:avLst/>
          </a:prstGeom>
          <a:noFill/>
          <a:effectLst>
            <a:softEdge rad="31750"/>
          </a:effectLst>
        </p:spPr>
        <p:txBody>
          <a:bodyPr wrap="square" rtlCol="0">
            <a:spAutoFit/>
          </a:bodyPr>
          <a:lstStyle/>
          <a:p>
            <a:r>
              <a:rPr lang="fr-CA" dirty="0" smtClean="0">
                <a:solidFill>
                  <a:srgbClr val="00B050"/>
                </a:solidFill>
              </a:rPr>
              <a:t>Catégorie: courant</a:t>
            </a:r>
          </a:p>
          <a:p>
            <a:r>
              <a:rPr lang="fr-CA" dirty="0" smtClean="0">
                <a:solidFill>
                  <a:srgbClr val="00B050"/>
                </a:solidFill>
              </a:rPr>
              <a:t>Type: </a:t>
            </a:r>
            <a:r>
              <a:rPr lang="fr-CA" dirty="0" smtClean="0">
                <a:solidFill>
                  <a:srgbClr val="00B050"/>
                </a:solidFill>
              </a:rPr>
              <a:t>argumentatif</a:t>
            </a:r>
            <a:endParaRPr lang="fr-CA" dirty="0" smtClean="0">
              <a:solidFill>
                <a:srgbClr val="00B050"/>
              </a:solidFill>
            </a:endParaRPr>
          </a:p>
        </p:txBody>
      </p:sp>
    </p:spTree>
    <p:extLst>
      <p:ext uri="{BB962C8B-B14F-4D97-AF65-F5344CB8AC3E}">
        <p14:creationId xmlns:p14="http://schemas.microsoft.com/office/powerpoint/2010/main" val="37915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Deuxième étape: pendant la lecture</a:t>
            </a:r>
            <a:endParaRPr lang="fr-FR" dirty="0"/>
          </a:p>
        </p:txBody>
      </p:sp>
      <p:sp>
        <p:nvSpPr>
          <p:cNvPr id="14" name="Espace réservé du contenu 13"/>
          <p:cNvSpPr>
            <a:spLocks noGrp="1"/>
          </p:cNvSpPr>
          <p:nvPr>
            <p:ph idx="1"/>
          </p:nvPr>
        </p:nvSpPr>
        <p:spPr>
          <a:xfrm>
            <a:off x="1218883" y="1803400"/>
            <a:ext cx="9751060" cy="4433912"/>
          </a:xfrm>
          <a:effectLst>
            <a:glow rad="228600">
              <a:schemeClr val="accent2">
                <a:satMod val="175000"/>
                <a:alpha val="40000"/>
              </a:schemeClr>
            </a:glow>
          </a:effectLst>
        </p:spPr>
        <p:txBody>
          <a:bodyPr rtlCol="0">
            <a:normAutofit fontScale="62500" lnSpcReduction="20000"/>
          </a:bodyPr>
          <a:lstStyle/>
          <a:p>
            <a:pPr rtl="0"/>
            <a:r>
              <a:rPr lang="fr-FR" sz="2900" dirty="0" smtClean="0"/>
              <a:t>Lire le texte en se posant des questions:</a:t>
            </a:r>
          </a:p>
          <a:p>
            <a:pPr marL="0" indent="0" rtl="0">
              <a:buNone/>
            </a:pPr>
            <a:r>
              <a:rPr lang="fr-FR" sz="2900" dirty="0" smtClean="0"/>
              <a:t>«Est-ce que je comprends les </a:t>
            </a:r>
            <a:r>
              <a:rPr lang="fr-FR" sz="2900" dirty="0" smtClean="0">
                <a:effectLst>
                  <a:glow rad="228600">
                    <a:schemeClr val="accent2">
                      <a:satMod val="175000"/>
                      <a:alpha val="40000"/>
                    </a:schemeClr>
                  </a:glow>
                </a:effectLst>
              </a:rPr>
              <a:t>mots de vocabulaire</a:t>
            </a:r>
            <a:r>
              <a:rPr lang="fr-FR" sz="2900" dirty="0" smtClean="0"/>
              <a:t>?»</a:t>
            </a:r>
          </a:p>
          <a:p>
            <a:pPr marL="0" indent="0" rtl="0">
              <a:buNone/>
            </a:pPr>
            <a:r>
              <a:rPr lang="fr-FR" sz="2900" dirty="0" smtClean="0"/>
              <a:t>- Je dois chercher le sens de ces mots selon le contexte…</a:t>
            </a:r>
          </a:p>
          <a:p>
            <a:pPr marL="0" indent="0">
              <a:buNone/>
            </a:pPr>
            <a:r>
              <a:rPr lang="fr-FR" sz="2900" dirty="0" smtClean="0"/>
              <a:t>«Ai-je compris la </a:t>
            </a:r>
            <a:r>
              <a:rPr lang="fr-FR" sz="2900" dirty="0" smtClean="0">
                <a:effectLst>
                  <a:glow rad="228600">
                    <a:schemeClr val="accent2">
                      <a:satMod val="175000"/>
                      <a:alpha val="40000"/>
                    </a:schemeClr>
                  </a:glow>
                </a:effectLst>
              </a:rPr>
              <a:t>phrase</a:t>
            </a:r>
            <a:r>
              <a:rPr lang="fr-FR" sz="2900" dirty="0" smtClean="0"/>
              <a:t> ou le </a:t>
            </a:r>
            <a:r>
              <a:rPr lang="fr-FR" sz="2900" dirty="0" smtClean="0">
                <a:effectLst>
                  <a:glow rad="228600">
                    <a:schemeClr val="accent2">
                      <a:satMod val="175000"/>
                      <a:alpha val="40000"/>
                    </a:schemeClr>
                  </a:glow>
                </a:effectLst>
              </a:rPr>
              <a:t>paragraphe</a:t>
            </a:r>
            <a:r>
              <a:rPr lang="fr-FR" sz="2900" dirty="0" smtClean="0"/>
              <a:t> que je viens de lire?»</a:t>
            </a:r>
          </a:p>
          <a:p>
            <a:pPr marL="0" indent="0">
              <a:buNone/>
            </a:pPr>
            <a:r>
              <a:rPr lang="fr-FR" sz="2900" dirty="0" smtClean="0"/>
              <a:t>-Je </a:t>
            </a:r>
            <a:r>
              <a:rPr lang="fr-FR" sz="2900" dirty="0"/>
              <a:t>peux essayer de reformuler la phrase dans mes mots ou résumer le paragraphe pour le vérifier…</a:t>
            </a:r>
          </a:p>
          <a:p>
            <a:pPr marL="0" indent="0">
              <a:buNone/>
            </a:pPr>
            <a:r>
              <a:rPr lang="fr-FR" sz="2900" dirty="0" smtClean="0"/>
              <a:t>- </a:t>
            </a:r>
            <a:r>
              <a:rPr lang="fr-FR" sz="2900" dirty="0"/>
              <a:t>Je me pose la question: «de qui ou de quoi parle-t-on dans cette phrase ou dans ce paragraphe?» La réponse correspond à </a:t>
            </a:r>
            <a:r>
              <a:rPr lang="fr-FR" sz="2900" dirty="0">
                <a:effectLst>
                  <a:glow rad="139700">
                    <a:schemeClr val="accent2">
                      <a:satMod val="175000"/>
                      <a:alpha val="40000"/>
                    </a:schemeClr>
                  </a:glow>
                </a:effectLst>
              </a:rPr>
              <a:t>l’idée principale</a:t>
            </a:r>
            <a:r>
              <a:rPr lang="fr-FR" sz="2900" dirty="0"/>
              <a:t>.</a:t>
            </a:r>
          </a:p>
          <a:p>
            <a:pPr marL="0" indent="0">
              <a:buNone/>
            </a:pPr>
            <a:r>
              <a:rPr lang="fr-FR" sz="2900" dirty="0"/>
              <a:t>- Je me pose la question: «qu’est-ce qu’on en dit?» La réponse correspond à une </a:t>
            </a:r>
            <a:r>
              <a:rPr lang="fr-FR" sz="2900" dirty="0">
                <a:effectLst>
                  <a:glow rad="139700">
                    <a:schemeClr val="accent2">
                      <a:satMod val="175000"/>
                      <a:alpha val="40000"/>
                    </a:schemeClr>
                  </a:glow>
                </a:effectLst>
              </a:rPr>
              <a:t>idée secondaire </a:t>
            </a:r>
            <a:r>
              <a:rPr lang="fr-FR" sz="2900" dirty="0"/>
              <a:t>(il peut y en avoir plus d’une</a:t>
            </a:r>
            <a:r>
              <a:rPr lang="fr-FR" sz="2900" dirty="0" smtClean="0"/>
              <a:t>).</a:t>
            </a:r>
          </a:p>
          <a:p>
            <a:pPr marL="0" indent="0">
              <a:buNone/>
            </a:pPr>
            <a:r>
              <a:rPr lang="fr-FR" sz="2900" dirty="0" smtClean="0"/>
              <a:t>- «Ai-je compris le </a:t>
            </a:r>
            <a:r>
              <a:rPr lang="fr-FR" sz="2900" dirty="0" smtClean="0">
                <a:effectLst>
                  <a:glow rad="228600">
                    <a:schemeClr val="accent2">
                      <a:satMod val="175000"/>
                      <a:alpha val="40000"/>
                    </a:schemeClr>
                  </a:glow>
                </a:effectLst>
              </a:rPr>
              <a:t>texte</a:t>
            </a:r>
            <a:r>
              <a:rPr lang="fr-FR" sz="2900" dirty="0" smtClean="0"/>
              <a:t> dans son ensemble (</a:t>
            </a:r>
            <a:r>
              <a:rPr lang="fr-FR" sz="2900" dirty="0" smtClean="0">
                <a:effectLst>
                  <a:glow rad="228600">
                    <a:schemeClr val="accent2">
                      <a:satMod val="175000"/>
                      <a:alpha val="40000"/>
                    </a:schemeClr>
                  </a:glow>
                </a:effectLst>
              </a:rPr>
              <a:t>sens global</a:t>
            </a:r>
            <a:r>
              <a:rPr lang="fr-FR" sz="2900" dirty="0" smtClean="0"/>
              <a:t>)?» </a:t>
            </a:r>
          </a:p>
          <a:p>
            <a:pPr marL="0" indent="0">
              <a:buNone/>
            </a:pPr>
            <a:r>
              <a:rPr lang="fr-FR" sz="2900" dirty="0" smtClean="0"/>
              <a:t>- Je peux essayer de le résumer…</a:t>
            </a:r>
          </a:p>
          <a:p>
            <a:pPr marL="0" indent="0">
              <a:buNone/>
            </a:pPr>
            <a:endParaRPr lang="fr-FR" sz="2900" dirty="0" smtClean="0"/>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402012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9876" y="389357"/>
            <a:ext cx="7827857" cy="755413"/>
          </a:xfrm>
        </p:spPr>
        <p:txBody>
          <a:bodyPr>
            <a:normAutofit fontScale="90000"/>
          </a:bodyPr>
          <a:lstStyle/>
          <a:p>
            <a:r>
              <a:rPr lang="fr-CA" sz="2900" dirty="0" smtClean="0"/>
              <a:t>Exemple de bris de compréhension lié au vocabulaire</a:t>
            </a:r>
            <a:endParaRPr lang="fr-CA" sz="2900" dirty="0"/>
          </a:p>
        </p:txBody>
      </p:sp>
      <p:sp>
        <p:nvSpPr>
          <p:cNvPr id="3" name="Rectangle 2"/>
          <p:cNvSpPr/>
          <p:nvPr/>
        </p:nvSpPr>
        <p:spPr>
          <a:xfrm>
            <a:off x="1350883" y="2060848"/>
            <a:ext cx="9577064" cy="1674946"/>
          </a:xfrm>
          <a:prstGeom prst="rect">
            <a:avLst/>
          </a:prstGeom>
        </p:spPr>
        <p:txBody>
          <a:bodyPr wrap="square">
            <a:spAutoFit/>
          </a:bodyPr>
          <a:lstStyle/>
          <a:p>
            <a:pPr marR="95250" algn="just">
              <a:lnSpc>
                <a:spcPct val="200000"/>
              </a:lnSpc>
              <a:spcAft>
                <a:spcPts val="1920"/>
              </a:spcAft>
            </a:pPr>
            <a:r>
              <a:rPr lang="fr-CA" dirty="0" smtClean="0">
                <a:latin typeface="Arial" panose="020B0604020202020204" pitchFamily="34" charset="0"/>
                <a:ea typeface="Times New Roman" panose="02020603050405020304" pitchFamily="18" charset="0"/>
                <a:cs typeface="Times New Roman" panose="02020603050405020304" pitchFamily="18" charset="0"/>
              </a:rPr>
              <a:t>Les                 routières                   relancent </a:t>
            </a:r>
            <a:r>
              <a:rPr lang="fr-CA" dirty="0">
                <a:latin typeface="Arial" panose="020B0604020202020204" pitchFamily="34" charset="0"/>
                <a:ea typeface="Times New Roman" panose="02020603050405020304" pitchFamily="18" charset="0"/>
                <a:cs typeface="Times New Roman" panose="02020603050405020304" pitchFamily="18" charset="0"/>
              </a:rPr>
              <a:t>un </a:t>
            </a:r>
            <a:r>
              <a:rPr lang="fr-CA" dirty="0" smtClean="0">
                <a:latin typeface="Arial" panose="020B0604020202020204" pitchFamily="34" charset="0"/>
                <a:ea typeface="Times New Roman" panose="02020603050405020304" pitchFamily="18" charset="0"/>
                <a:cs typeface="Times New Roman" panose="02020603050405020304" pitchFamily="18" charset="0"/>
              </a:rPr>
              <a:t>vieux                  : faut-il             ou </a:t>
            </a:r>
            <a:r>
              <a:rPr lang="fr-CA" dirty="0">
                <a:latin typeface="Arial" panose="020B0604020202020204" pitchFamily="34" charset="0"/>
                <a:ea typeface="Times New Roman" panose="02020603050405020304" pitchFamily="18" charset="0"/>
                <a:cs typeface="Times New Roman" panose="02020603050405020304" pitchFamily="18" charset="0"/>
              </a:rPr>
              <a:t>non l’âge </a:t>
            </a:r>
            <a:r>
              <a:rPr lang="fr-CA" dirty="0" smtClean="0">
                <a:latin typeface="Arial" panose="020B0604020202020204" pitchFamily="34" charset="0"/>
                <a:ea typeface="Times New Roman" panose="02020603050405020304" pitchFamily="18" charset="0"/>
                <a:cs typeface="Times New Roman" panose="02020603050405020304" pitchFamily="18" charset="0"/>
              </a:rPr>
              <a:t>              	             pour                                un                   de           ? Ou            -t-il </a:t>
            </a:r>
            <a:r>
              <a:rPr lang="fr-CA" dirty="0">
                <a:latin typeface="Arial" panose="020B0604020202020204" pitchFamily="34" charset="0"/>
                <a:ea typeface="Times New Roman" panose="02020603050405020304" pitchFamily="18" charset="0"/>
                <a:cs typeface="Times New Roman" panose="02020603050405020304" pitchFamily="18" charset="0"/>
              </a:rPr>
              <a:t>d’autres </a:t>
            </a:r>
            <a:r>
              <a:rPr lang="fr-CA" dirty="0" smtClean="0">
                <a:latin typeface="Arial" panose="020B0604020202020204" pitchFamily="34" charset="0"/>
                <a:ea typeface="Times New Roman" panose="02020603050405020304" pitchFamily="18" charset="0"/>
                <a:cs typeface="Times New Roman" panose="02020603050405020304" pitchFamily="18" charset="0"/>
              </a:rPr>
              <a:t>         	pour freiner l’                                     ?</a:t>
            </a:r>
            <a:endParaRPr lang="fr-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
          <p:cNvSpPr>
            <a:spLocks noChangeArrowheads="1"/>
          </p:cNvSpPr>
          <p:nvPr/>
        </p:nvSpPr>
        <p:spPr bwMode="auto">
          <a:xfrm>
            <a:off x="3830669" y="2162228"/>
            <a:ext cx="1099593"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الأخيرة</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853081" y="2141564"/>
            <a:ext cx="1080120"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مناظرة</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8659338" y="2118737"/>
            <a:ext cx="792088" cy="5040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زيادة</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5"/>
          <p:cNvSpPr>
            <a:spLocks noChangeArrowheads="1"/>
          </p:cNvSpPr>
          <p:nvPr/>
        </p:nvSpPr>
        <p:spPr bwMode="auto">
          <a:xfrm>
            <a:off x="1350883" y="2746270"/>
            <a:ext cx="1650931"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الحد الأدنى</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6"/>
          <p:cNvSpPr>
            <a:spLocks noChangeArrowheads="1"/>
          </p:cNvSpPr>
          <p:nvPr/>
        </p:nvSpPr>
        <p:spPr bwMode="auto">
          <a:xfrm>
            <a:off x="3629115" y="2741994"/>
            <a:ext cx="2000363"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الحصول على</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6244800" y="2693062"/>
            <a:ext cx="720080"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سمح</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3" name="Rectangle 10"/>
          <p:cNvSpPr>
            <a:spLocks noChangeArrowheads="1"/>
          </p:cNvSpPr>
          <p:nvPr/>
        </p:nvSpPr>
        <p:spPr bwMode="auto">
          <a:xfrm>
            <a:off x="7575828" y="2741994"/>
            <a:ext cx="639806"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قيادة</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4" name="ZoneTexte 3"/>
          <p:cNvSpPr txBox="1"/>
          <p:nvPr/>
        </p:nvSpPr>
        <p:spPr>
          <a:xfrm>
            <a:off x="1269876" y="1268761"/>
            <a:ext cx="9865096" cy="369332"/>
          </a:xfrm>
          <a:prstGeom prst="rect">
            <a:avLst/>
          </a:prstGeom>
          <a:noFill/>
        </p:spPr>
        <p:txBody>
          <a:bodyPr wrap="square" rtlCol="0">
            <a:spAutoFit/>
          </a:bodyPr>
          <a:lstStyle/>
          <a:p>
            <a:r>
              <a:rPr lang="fr-CA" b="1" u="sng" dirty="0" smtClean="0">
                <a:solidFill>
                  <a:srgbClr val="00B0F0"/>
                </a:solidFill>
              </a:rPr>
              <a:t>Lorsqu’on se bute à des mots difficiles, c’est comme s’il s’agissait d’une langue étrangère…</a:t>
            </a:r>
            <a:endParaRPr lang="fr-CA" b="1" u="sng" dirty="0">
              <a:solidFill>
                <a:srgbClr val="00B0F0"/>
              </a:solidFill>
            </a:endParaRPr>
          </a:p>
        </p:txBody>
      </p:sp>
      <p:sp>
        <p:nvSpPr>
          <p:cNvPr id="5" name="Rectangle 1"/>
          <p:cNvSpPr>
            <a:spLocks noChangeArrowheads="1"/>
          </p:cNvSpPr>
          <p:nvPr/>
        </p:nvSpPr>
        <p:spPr bwMode="auto">
          <a:xfrm>
            <a:off x="8911230" y="2653959"/>
            <a:ext cx="538037"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هي</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2"/>
          <p:cNvSpPr>
            <a:spLocks noChangeArrowheads="1"/>
          </p:cNvSpPr>
          <p:nvPr/>
        </p:nvSpPr>
        <p:spPr bwMode="auto">
          <a:xfrm>
            <a:off x="1485900" y="3280722"/>
            <a:ext cx="790777"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حلول</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3"/>
          <p:cNvSpPr>
            <a:spLocks noChangeArrowheads="1"/>
          </p:cNvSpPr>
          <p:nvPr/>
        </p:nvSpPr>
        <p:spPr bwMode="auto">
          <a:xfrm>
            <a:off x="3679445" y="3278584"/>
            <a:ext cx="2123485"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ذبيحة مئة </a:t>
            </a:r>
            <a:r>
              <a:rPr kumimoji="0" lang="ar-SA" altLang="fr-FR" sz="3600" b="0" i="0" u="none" strike="noStrike" cap="none" normalizeH="0" baseline="0" dirty="0" err="1" smtClean="0">
                <a:ln>
                  <a:noFill/>
                </a:ln>
                <a:solidFill>
                  <a:srgbClr val="212121"/>
                </a:solidFill>
                <a:effectLst/>
                <a:latin typeface="inherit"/>
                <a:cs typeface="Arial" panose="020B0604020202020204" pitchFamily="34" charset="0"/>
              </a:rPr>
              <a:t>ذور</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4" name="ZoneTexte 13"/>
          <p:cNvSpPr txBox="1"/>
          <p:nvPr/>
        </p:nvSpPr>
        <p:spPr>
          <a:xfrm>
            <a:off x="1350883" y="4149080"/>
            <a:ext cx="9280033" cy="369332"/>
          </a:xfrm>
          <a:prstGeom prst="rect">
            <a:avLst/>
          </a:prstGeom>
          <a:noFill/>
        </p:spPr>
        <p:txBody>
          <a:bodyPr wrap="square" rtlCol="0">
            <a:spAutoFit/>
          </a:bodyPr>
          <a:lstStyle/>
          <a:p>
            <a:r>
              <a:rPr lang="fr-CA" b="1" u="sng" dirty="0" smtClean="0">
                <a:solidFill>
                  <a:srgbClr val="00B0F0"/>
                </a:solidFill>
              </a:rPr>
              <a:t>Cela peut également ressembler à un texte à trous…</a:t>
            </a:r>
            <a:endParaRPr lang="fr-CA" b="1" u="sng" dirty="0">
              <a:solidFill>
                <a:srgbClr val="00B0F0"/>
              </a:solidFill>
            </a:endParaRPr>
          </a:p>
        </p:txBody>
      </p:sp>
      <p:sp>
        <p:nvSpPr>
          <p:cNvPr id="15" name="Rectangle 14"/>
          <p:cNvSpPr/>
          <p:nvPr/>
        </p:nvSpPr>
        <p:spPr>
          <a:xfrm>
            <a:off x="1350883" y="4581128"/>
            <a:ext cx="9577064" cy="1114408"/>
          </a:xfrm>
          <a:prstGeom prst="rect">
            <a:avLst/>
          </a:prstGeom>
        </p:spPr>
        <p:txBody>
          <a:bodyPr wrap="square">
            <a:spAutoFit/>
          </a:bodyPr>
          <a:lstStyle/>
          <a:p>
            <a:pPr marR="95250" algn="just">
              <a:lnSpc>
                <a:spcPct val="200000"/>
              </a:lnSpc>
              <a:spcAft>
                <a:spcPts val="1920"/>
              </a:spcAft>
            </a:pPr>
            <a:r>
              <a:rPr lang="fr-CA" dirty="0">
                <a:latin typeface="Arial" panose="020B0604020202020204" pitchFamily="34" charset="0"/>
                <a:ea typeface="Times New Roman" panose="02020603050405020304" pitchFamily="18" charset="0"/>
                <a:cs typeface="Times New Roman" panose="02020603050405020304" pitchFamily="18" charset="0"/>
              </a:rPr>
              <a:t>Les </a:t>
            </a:r>
            <a:r>
              <a:rPr lang="fr-CA" dirty="0" smtClean="0">
                <a:latin typeface="Arial" panose="020B0604020202020204" pitchFamily="34" charset="0"/>
                <a:ea typeface="Times New Roman" panose="02020603050405020304" pitchFamily="18" charset="0"/>
                <a:cs typeface="Times New Roman" panose="02020603050405020304" pitchFamily="18" charset="0"/>
              </a:rPr>
              <a:t>	routières 	relancent </a:t>
            </a:r>
            <a:r>
              <a:rPr lang="fr-CA" dirty="0">
                <a:latin typeface="Arial" panose="020B0604020202020204" pitchFamily="34" charset="0"/>
                <a:ea typeface="Times New Roman" panose="02020603050405020304" pitchFamily="18" charset="0"/>
                <a:cs typeface="Times New Roman" panose="02020603050405020304" pitchFamily="18" charset="0"/>
              </a:rPr>
              <a:t>un vieux </a:t>
            </a:r>
            <a:r>
              <a:rPr lang="fr-CA" dirty="0" smtClean="0">
                <a:latin typeface="Arial" panose="020B0604020202020204" pitchFamily="34" charset="0"/>
                <a:ea typeface="Times New Roman" panose="02020603050405020304" pitchFamily="18" charset="0"/>
                <a:cs typeface="Times New Roman" panose="02020603050405020304" pitchFamily="18" charset="0"/>
              </a:rPr>
              <a:t>	: </a:t>
            </a:r>
            <a:r>
              <a:rPr lang="fr-CA" dirty="0">
                <a:latin typeface="Arial" panose="020B0604020202020204" pitchFamily="34" charset="0"/>
                <a:ea typeface="Times New Roman" panose="02020603050405020304" pitchFamily="18" charset="0"/>
                <a:cs typeface="Times New Roman" panose="02020603050405020304" pitchFamily="18" charset="0"/>
              </a:rPr>
              <a:t>faut-il </a:t>
            </a:r>
            <a:r>
              <a:rPr lang="fr-CA" dirty="0" smtClean="0">
                <a:latin typeface="Arial" panose="020B0604020202020204" pitchFamily="34" charset="0"/>
                <a:ea typeface="Times New Roman" panose="02020603050405020304" pitchFamily="18" charset="0"/>
                <a:cs typeface="Times New Roman" panose="02020603050405020304" pitchFamily="18" charset="0"/>
              </a:rPr>
              <a:t>		ou </a:t>
            </a:r>
            <a:r>
              <a:rPr lang="fr-CA" dirty="0">
                <a:latin typeface="Arial" panose="020B0604020202020204" pitchFamily="34" charset="0"/>
                <a:ea typeface="Times New Roman" panose="02020603050405020304" pitchFamily="18" charset="0"/>
                <a:cs typeface="Times New Roman" panose="02020603050405020304" pitchFamily="18" charset="0"/>
              </a:rPr>
              <a:t>non l’âge 	</a:t>
            </a:r>
            <a:r>
              <a:rPr lang="fr-CA" dirty="0" smtClean="0">
                <a:latin typeface="Arial" panose="020B0604020202020204" pitchFamily="34" charset="0"/>
                <a:ea typeface="Times New Roman" panose="02020603050405020304" pitchFamily="18" charset="0"/>
                <a:cs typeface="Times New Roman" panose="02020603050405020304" pitchFamily="18" charset="0"/>
              </a:rPr>
              <a:t> </a:t>
            </a:r>
            <a:r>
              <a:rPr lang="fr-CA" dirty="0">
                <a:latin typeface="Arial" panose="020B0604020202020204" pitchFamily="34" charset="0"/>
                <a:ea typeface="Times New Roman" panose="02020603050405020304" pitchFamily="18" charset="0"/>
                <a:cs typeface="Times New Roman" panose="02020603050405020304" pitchFamily="18" charset="0"/>
              </a:rPr>
              <a:t>pour </a:t>
            </a:r>
            <a:r>
              <a:rPr lang="fr-CA" dirty="0" smtClean="0">
                <a:latin typeface="Arial" panose="020B0604020202020204" pitchFamily="34" charset="0"/>
                <a:ea typeface="Times New Roman" panose="02020603050405020304" pitchFamily="18" charset="0"/>
                <a:cs typeface="Times New Roman" panose="02020603050405020304" pitchFamily="18" charset="0"/>
              </a:rPr>
              <a:t>	un 	 </a:t>
            </a:r>
            <a:r>
              <a:rPr lang="fr-CA" dirty="0">
                <a:latin typeface="Arial" panose="020B0604020202020204" pitchFamily="34" charset="0"/>
                <a:ea typeface="Times New Roman" panose="02020603050405020304" pitchFamily="18" charset="0"/>
                <a:cs typeface="Times New Roman" panose="02020603050405020304" pitchFamily="18" charset="0"/>
              </a:rPr>
              <a:t>de </a:t>
            </a:r>
            <a:r>
              <a:rPr lang="fr-CA" dirty="0" smtClean="0">
                <a:latin typeface="Arial" panose="020B0604020202020204" pitchFamily="34" charset="0"/>
                <a:ea typeface="Times New Roman" panose="02020603050405020304" pitchFamily="18" charset="0"/>
                <a:cs typeface="Times New Roman" panose="02020603050405020304" pitchFamily="18" charset="0"/>
              </a:rPr>
              <a:t>	? Ou 	-</a:t>
            </a:r>
            <a:r>
              <a:rPr lang="fr-CA" dirty="0">
                <a:latin typeface="Arial" panose="020B0604020202020204" pitchFamily="34" charset="0"/>
                <a:ea typeface="Times New Roman" panose="02020603050405020304" pitchFamily="18" charset="0"/>
                <a:cs typeface="Times New Roman" panose="02020603050405020304" pitchFamily="18" charset="0"/>
              </a:rPr>
              <a:t>t-il d’autres </a:t>
            </a:r>
            <a:r>
              <a:rPr lang="fr-CA" dirty="0" smtClean="0">
                <a:latin typeface="Arial" panose="020B0604020202020204" pitchFamily="34" charset="0"/>
                <a:ea typeface="Times New Roman" panose="02020603050405020304" pitchFamily="18" charset="0"/>
                <a:cs typeface="Times New Roman" panose="02020603050405020304" pitchFamily="18" charset="0"/>
              </a:rPr>
              <a:t>	pour </a:t>
            </a:r>
            <a:r>
              <a:rPr lang="fr-CA" dirty="0">
                <a:latin typeface="Arial" panose="020B0604020202020204" pitchFamily="34" charset="0"/>
                <a:ea typeface="Times New Roman" panose="02020603050405020304" pitchFamily="18" charset="0"/>
                <a:cs typeface="Times New Roman" panose="02020603050405020304" pitchFamily="18" charset="0"/>
              </a:rPr>
              <a:t>freiner l</a:t>
            </a:r>
            <a:r>
              <a:rPr lang="fr-CA" dirty="0" smtClean="0">
                <a:latin typeface="Arial" panose="020B0604020202020204" pitchFamily="34" charset="0"/>
                <a:ea typeface="Times New Roman" panose="02020603050405020304" pitchFamily="18" charset="0"/>
                <a:cs typeface="Times New Roman" panose="02020603050405020304" pitchFamily="18" charset="0"/>
              </a:rPr>
              <a:t>’		?</a:t>
            </a:r>
          </a:p>
        </p:txBody>
      </p:sp>
      <p:sp>
        <p:nvSpPr>
          <p:cNvPr id="16" name="Rectangle 4"/>
          <p:cNvSpPr>
            <a:spLocks noChangeArrowheads="1"/>
          </p:cNvSpPr>
          <p:nvPr/>
        </p:nvSpPr>
        <p:spPr bwMode="auto">
          <a:xfrm>
            <a:off x="1824024" y="2153784"/>
            <a:ext cx="1045236"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altLang="fr-FR" sz="3600" b="0" i="0" u="none" strike="noStrike" cap="none" normalizeH="0" baseline="0" dirty="0" smtClean="0">
                <a:ln>
                  <a:noFill/>
                </a:ln>
                <a:solidFill>
                  <a:srgbClr val="212121"/>
                </a:solidFill>
                <a:effectLst/>
                <a:latin typeface="inherit"/>
                <a:cs typeface="Arial" panose="020B0604020202020204" pitchFamily="34" charset="0"/>
              </a:rPr>
              <a:t>المآسي</a:t>
            </a:r>
            <a:r>
              <a:rPr kumimoji="0" lang="fr-FR" altLang="fr-FR" sz="700" b="0" i="0" u="none" strike="noStrike" cap="none" normalizeH="0" baseline="0" dirty="0" smtClean="0">
                <a:ln>
                  <a:noFill/>
                </a:ln>
                <a:solidFill>
                  <a:schemeClr val="tx1"/>
                </a:solidFill>
                <a:effectLst/>
              </a:rPr>
              <a:t> </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6"/>
          <p:cNvSpPr/>
          <p:nvPr/>
        </p:nvSpPr>
        <p:spPr>
          <a:xfrm>
            <a:off x="584915" y="5760544"/>
            <a:ext cx="11109003" cy="461665"/>
          </a:xfrm>
          <a:prstGeom prst="rect">
            <a:avLst/>
          </a:prstGeom>
          <a:noFill/>
        </p:spPr>
        <p:txBody>
          <a:bodyPr wrap="none" lIns="91440" tIns="45720" rIns="91440" bIns="45720">
            <a:spAutoFit/>
          </a:bodyPr>
          <a:lstStyle/>
          <a:p>
            <a:pPr algn="ctr"/>
            <a:r>
              <a:rPr lang="fr-FR" sz="2400" b="0" cap="none" spc="0" dirty="0" smtClean="0">
                <a:ln w="0"/>
                <a:solidFill>
                  <a:schemeClr val="tx2"/>
                </a:solidFill>
                <a:effectLst>
                  <a:outerShdw blurRad="38100" dist="19050" dir="2700000" algn="tl" rotWithShape="0">
                    <a:schemeClr val="dk1">
                      <a:alpha val="40000"/>
                    </a:schemeClr>
                  </a:outerShdw>
                </a:effectLst>
              </a:rPr>
              <a:t>C’est pourquoi il est important de bien chercher la définition des mots en contexte!</a:t>
            </a:r>
            <a:endParaRPr lang="fr-FR" sz="2400" b="0" cap="none" spc="0" dirty="0">
              <a:ln w="0"/>
              <a:solidFill>
                <a:schemeClr val="tx2"/>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2062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Deuxième étape: pendant la lecture</a:t>
            </a:r>
            <a:endParaRPr lang="fr-FR" dirty="0"/>
          </a:p>
        </p:txBody>
      </p:sp>
      <p:sp>
        <p:nvSpPr>
          <p:cNvPr id="14" name="Espace réservé du contenu 13"/>
          <p:cNvSpPr>
            <a:spLocks noGrp="1"/>
          </p:cNvSpPr>
          <p:nvPr>
            <p:ph idx="1"/>
          </p:nvPr>
        </p:nvSpPr>
        <p:spPr>
          <a:xfrm>
            <a:off x="1218883" y="1803400"/>
            <a:ext cx="9751060" cy="4433912"/>
          </a:xfrm>
          <a:effectLst>
            <a:glow rad="228600">
              <a:schemeClr val="accent2">
                <a:satMod val="175000"/>
                <a:alpha val="40000"/>
              </a:schemeClr>
            </a:glow>
          </a:effectLst>
        </p:spPr>
        <p:txBody>
          <a:bodyPr rtlCol="0">
            <a:normAutofit/>
          </a:bodyPr>
          <a:lstStyle/>
          <a:p>
            <a:pPr rtl="0"/>
            <a:r>
              <a:rPr lang="fr-FR" sz="2900" dirty="0" smtClean="0"/>
              <a:t>Lire le texte en étant </a:t>
            </a:r>
            <a:r>
              <a:rPr lang="fr-FR" sz="2900" dirty="0" smtClean="0">
                <a:effectLst>
                  <a:glow rad="228600">
                    <a:schemeClr val="accent2">
                      <a:satMod val="175000"/>
                      <a:alpha val="40000"/>
                    </a:schemeClr>
                  </a:glow>
                </a:effectLst>
              </a:rPr>
              <a:t>curieux</a:t>
            </a:r>
            <a:r>
              <a:rPr lang="fr-FR" sz="2900" dirty="0" smtClean="0"/>
              <a:t> et en </a:t>
            </a:r>
            <a:r>
              <a:rPr lang="fr-FR" sz="2900" dirty="0" smtClean="0">
                <a:effectLst>
                  <a:glow rad="228600">
                    <a:schemeClr val="accent2">
                      <a:satMod val="175000"/>
                      <a:alpha val="40000"/>
                    </a:schemeClr>
                  </a:glow>
                </a:effectLst>
              </a:rPr>
              <a:t>anticipant la suite</a:t>
            </a:r>
            <a:r>
              <a:rPr lang="fr-FR" sz="2900" dirty="0" smtClean="0"/>
              <a:t>:</a:t>
            </a:r>
          </a:p>
          <a:p>
            <a:pPr marL="0" indent="0">
              <a:buNone/>
            </a:pPr>
            <a:r>
              <a:rPr lang="fr-FR" sz="2900" dirty="0" smtClean="0"/>
              <a:t>«Pourquoi l’auteur affirme-t-il cela?»</a:t>
            </a:r>
          </a:p>
          <a:p>
            <a:pPr marL="0" indent="0">
              <a:buNone/>
            </a:pPr>
            <a:r>
              <a:rPr lang="fr-FR" sz="2900" dirty="0" smtClean="0"/>
              <a:t>«Que va-t-il arriver à ce personnage dans les prochains chapitres?»</a:t>
            </a:r>
          </a:p>
          <a:p>
            <a:pPr marL="0" indent="0">
              <a:buNone/>
            </a:pPr>
            <a:r>
              <a:rPr lang="fr-FR" sz="2900" dirty="0" smtClean="0"/>
              <a:t>«Est-ce que je partage l’opinion de l’auteur? Ses arguments sont-ils crédibles, convaincants?»</a:t>
            </a:r>
          </a:p>
          <a:p>
            <a:pPr marL="0" indent="0">
              <a:buNone/>
            </a:pPr>
            <a:r>
              <a:rPr lang="fr-FR" sz="2900" dirty="0" smtClean="0"/>
              <a:t>«Ce concept est difficile à comprendre… J’espère que l’auteur va l’expliquer.»</a:t>
            </a:r>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297675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Deuxième étape: pendant la lecture</a:t>
            </a:r>
            <a:endParaRPr lang="fr-FR" dirty="0"/>
          </a:p>
        </p:txBody>
      </p:sp>
      <p:sp>
        <p:nvSpPr>
          <p:cNvPr id="14" name="Espace réservé du contenu 13"/>
          <p:cNvSpPr>
            <a:spLocks noGrp="1"/>
          </p:cNvSpPr>
          <p:nvPr>
            <p:ph idx="1"/>
          </p:nvPr>
        </p:nvSpPr>
        <p:spPr>
          <a:xfrm>
            <a:off x="1218883" y="1803400"/>
            <a:ext cx="9751060" cy="4433912"/>
          </a:xfrm>
        </p:spPr>
        <p:txBody>
          <a:bodyPr rtlCol="0">
            <a:normAutofit/>
          </a:bodyPr>
          <a:lstStyle/>
          <a:p>
            <a:pPr rtl="0"/>
            <a:r>
              <a:rPr lang="fr-FR" sz="2900" dirty="0" smtClean="0"/>
              <a:t>Dans les prochaines diapositives, nous reprendrons le texte tiré d’une SÉAA en FRA-5201. Nous allons appliquer l’étape «pendant la lecture» ensemble…</a:t>
            </a:r>
          </a:p>
          <a:p>
            <a:pPr rtl="0"/>
            <a:endParaRPr lang="fr-FR" sz="2900" dirty="0" smtClean="0"/>
          </a:p>
          <a:p>
            <a:pPr rtl="0"/>
            <a:r>
              <a:rPr lang="fr-FR" sz="2900" dirty="0" smtClean="0"/>
              <a:t>Commençons!</a:t>
            </a:r>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
        <p:nvSpPr>
          <p:cNvPr id="4" name="Pensées 3"/>
          <p:cNvSpPr/>
          <p:nvPr/>
        </p:nvSpPr>
        <p:spPr>
          <a:xfrm>
            <a:off x="4510236" y="2780928"/>
            <a:ext cx="6768752" cy="3240360"/>
          </a:xfrm>
          <a:prstGeom prst="cloudCallou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5590356" y="3251299"/>
            <a:ext cx="4104456" cy="2308324"/>
          </a:xfrm>
          <a:prstGeom prst="rect">
            <a:avLst/>
          </a:prstGeom>
          <a:noFill/>
          <a:ln>
            <a:noFill/>
          </a:ln>
        </p:spPr>
        <p:txBody>
          <a:bodyPr wrap="square" rtlCol="0">
            <a:spAutoFit/>
          </a:bodyPr>
          <a:lstStyle/>
          <a:p>
            <a:pPr algn="just"/>
            <a:r>
              <a:rPr lang="fr-CA" sz="1500" dirty="0" smtClean="0">
                <a:solidFill>
                  <a:schemeClr val="accent1"/>
                </a:solidFill>
              </a:rPr>
              <a:t>Je dois me rappeler des questions à me poser sur:</a:t>
            </a:r>
            <a:endParaRPr lang="fr-CA" sz="1500" dirty="0">
              <a:solidFill>
                <a:schemeClr val="accent1"/>
              </a:solidFill>
            </a:endParaRPr>
          </a:p>
          <a:p>
            <a:pPr algn="just"/>
            <a:r>
              <a:rPr lang="fr-CA" sz="1500" dirty="0" smtClean="0">
                <a:solidFill>
                  <a:schemeClr val="accent1"/>
                </a:solidFill>
              </a:rPr>
              <a:t>-ma capacité à comprendre le </a:t>
            </a:r>
            <a:r>
              <a:rPr lang="fr-CA" sz="1500" dirty="0" smtClean="0">
                <a:solidFill>
                  <a:schemeClr val="accent1"/>
                </a:solidFill>
                <a:effectLst>
                  <a:glow rad="228600">
                    <a:schemeClr val="accent2">
                      <a:satMod val="175000"/>
                      <a:alpha val="40000"/>
                    </a:schemeClr>
                  </a:glow>
                </a:effectLst>
              </a:rPr>
              <a:t>vocabulaire</a:t>
            </a:r>
            <a:r>
              <a:rPr lang="fr-CA" sz="1500" dirty="0" smtClean="0">
                <a:solidFill>
                  <a:schemeClr val="accent1"/>
                </a:solidFill>
              </a:rPr>
              <a:t>;</a:t>
            </a:r>
          </a:p>
          <a:p>
            <a:pPr algn="just"/>
            <a:r>
              <a:rPr lang="fr-CA" sz="1500" dirty="0" smtClean="0">
                <a:solidFill>
                  <a:schemeClr val="accent1"/>
                </a:solidFill>
              </a:rPr>
              <a:t>-ma capacité à comprendre le texte (</a:t>
            </a:r>
            <a:r>
              <a:rPr lang="fr-CA" sz="1500" dirty="0" smtClean="0">
                <a:solidFill>
                  <a:schemeClr val="accent1"/>
                </a:solidFill>
                <a:effectLst>
                  <a:glow rad="228600">
                    <a:schemeClr val="accent2">
                      <a:satMod val="175000"/>
                      <a:alpha val="40000"/>
                    </a:schemeClr>
                  </a:glow>
                </a:effectLst>
              </a:rPr>
              <a:t>phrase, paragraphe, texte</a:t>
            </a:r>
            <a:r>
              <a:rPr lang="fr-CA" sz="1500" dirty="0" smtClean="0">
                <a:solidFill>
                  <a:schemeClr val="accent1"/>
                </a:solidFill>
              </a:rPr>
              <a:t>) </a:t>
            </a:r>
          </a:p>
          <a:p>
            <a:pPr algn="just"/>
            <a:endParaRPr lang="fr-CA" sz="1500" dirty="0">
              <a:solidFill>
                <a:schemeClr val="accent1"/>
              </a:solidFill>
            </a:endParaRPr>
          </a:p>
          <a:p>
            <a:pPr algn="just"/>
            <a:r>
              <a:rPr lang="fr-CA" sz="1500" dirty="0" smtClean="0">
                <a:solidFill>
                  <a:schemeClr val="accent1"/>
                </a:solidFill>
              </a:rPr>
              <a:t>Je dois rester actif durant ma lecture, être </a:t>
            </a:r>
            <a:r>
              <a:rPr lang="fr-CA" sz="1500" dirty="0" smtClean="0">
                <a:solidFill>
                  <a:schemeClr val="accent1"/>
                </a:solidFill>
                <a:effectLst>
                  <a:glow rad="228600">
                    <a:schemeClr val="accent2">
                      <a:satMod val="175000"/>
                      <a:alpha val="40000"/>
                    </a:schemeClr>
                  </a:glow>
                </a:effectLst>
              </a:rPr>
              <a:t>curieux</a:t>
            </a:r>
            <a:r>
              <a:rPr lang="fr-CA" sz="1500" dirty="0" smtClean="0">
                <a:solidFill>
                  <a:schemeClr val="accent1"/>
                </a:solidFill>
              </a:rPr>
              <a:t> et </a:t>
            </a:r>
            <a:r>
              <a:rPr lang="fr-CA" sz="1500" dirty="0" smtClean="0">
                <a:solidFill>
                  <a:schemeClr val="accent1"/>
                </a:solidFill>
                <a:effectLst>
                  <a:glow rad="228600">
                    <a:schemeClr val="accent2">
                      <a:satMod val="175000"/>
                      <a:alpha val="40000"/>
                    </a:schemeClr>
                  </a:glow>
                </a:effectLst>
              </a:rPr>
              <a:t>anticiper.</a:t>
            </a:r>
          </a:p>
          <a:p>
            <a:pPr marL="171450" indent="-171450" algn="just">
              <a:buFont typeface="Arial" panose="020B0604020202020204" pitchFamily="34" charset="0"/>
              <a:buChar char="•"/>
            </a:pPr>
            <a:endParaRPr lang="fr-CA" sz="1200" dirty="0" smtClean="0">
              <a:solidFill>
                <a:schemeClr val="tx2"/>
              </a:solidFill>
            </a:endParaRPr>
          </a:p>
          <a:p>
            <a:pPr algn="just"/>
            <a:endParaRPr lang="fr-CA" sz="1200" dirty="0">
              <a:solidFill>
                <a:schemeClr val="tx2"/>
              </a:solidFill>
            </a:endParaRPr>
          </a:p>
        </p:txBody>
      </p:sp>
      <p:sp>
        <p:nvSpPr>
          <p:cNvPr id="2" name="ZoneTexte 1"/>
          <p:cNvSpPr txBox="1"/>
          <p:nvPr/>
        </p:nvSpPr>
        <p:spPr>
          <a:xfrm>
            <a:off x="621804" y="4338971"/>
            <a:ext cx="3816424" cy="1800200"/>
          </a:xfrm>
          <a:prstGeom prst="rect">
            <a:avLst/>
          </a:prstGeom>
          <a:noFill/>
          <a:ln w="28575">
            <a:solidFill>
              <a:schemeClr val="tx2"/>
            </a:solidFill>
          </a:ln>
        </p:spPr>
        <p:txBody>
          <a:bodyPr wrap="square" rtlCol="0">
            <a:spAutoFit/>
          </a:bodyPr>
          <a:lstStyle/>
          <a:p>
            <a:endParaRPr lang="fr-CA" dirty="0"/>
          </a:p>
        </p:txBody>
      </p:sp>
      <p:sp>
        <p:nvSpPr>
          <p:cNvPr id="5" name="Rectangle 4"/>
          <p:cNvSpPr/>
          <p:nvPr/>
        </p:nvSpPr>
        <p:spPr>
          <a:xfrm>
            <a:off x="697625" y="4444208"/>
            <a:ext cx="360040" cy="21602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697625" y="4815598"/>
            <a:ext cx="360040" cy="2160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701084" y="5338374"/>
            <a:ext cx="360040" cy="2160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1071718" y="4421431"/>
            <a:ext cx="3291353" cy="307777"/>
          </a:xfrm>
          <a:prstGeom prst="rect">
            <a:avLst/>
          </a:prstGeom>
          <a:noFill/>
          <a:ln>
            <a:noFill/>
          </a:ln>
        </p:spPr>
        <p:txBody>
          <a:bodyPr wrap="square" rtlCol="0">
            <a:spAutoFit/>
          </a:bodyPr>
          <a:lstStyle/>
          <a:p>
            <a:r>
              <a:rPr lang="fr-CA" sz="1400" dirty="0" smtClean="0">
                <a:solidFill>
                  <a:schemeClr val="tx2"/>
                </a:solidFill>
              </a:rPr>
              <a:t>= questions liées au vocabulaire</a:t>
            </a:r>
            <a:endParaRPr lang="fr-CA" sz="1400" dirty="0">
              <a:solidFill>
                <a:schemeClr val="tx2"/>
              </a:solidFill>
            </a:endParaRPr>
          </a:p>
        </p:txBody>
      </p:sp>
      <p:sp>
        <p:nvSpPr>
          <p:cNvPr id="11" name="ZoneTexte 10"/>
          <p:cNvSpPr txBox="1"/>
          <p:nvPr/>
        </p:nvSpPr>
        <p:spPr>
          <a:xfrm>
            <a:off x="1073179" y="4759985"/>
            <a:ext cx="3291353" cy="523220"/>
          </a:xfrm>
          <a:prstGeom prst="rect">
            <a:avLst/>
          </a:prstGeom>
          <a:noFill/>
          <a:ln>
            <a:noFill/>
          </a:ln>
        </p:spPr>
        <p:txBody>
          <a:bodyPr wrap="square" rtlCol="0">
            <a:spAutoFit/>
          </a:bodyPr>
          <a:lstStyle/>
          <a:p>
            <a:r>
              <a:rPr lang="fr-CA" sz="1400" dirty="0" smtClean="0">
                <a:solidFill>
                  <a:schemeClr val="tx2"/>
                </a:solidFill>
              </a:rPr>
              <a:t>= questions liées à l’anticipation, à la   </a:t>
            </a:r>
          </a:p>
          <a:p>
            <a:r>
              <a:rPr lang="fr-CA" sz="1400" dirty="0" smtClean="0">
                <a:solidFill>
                  <a:schemeClr val="tx2"/>
                </a:solidFill>
              </a:rPr>
              <a:t>   curiosité</a:t>
            </a:r>
            <a:endParaRPr lang="fr-CA" sz="1400" dirty="0">
              <a:solidFill>
                <a:schemeClr val="tx2"/>
              </a:solidFill>
            </a:endParaRPr>
          </a:p>
        </p:txBody>
      </p:sp>
      <p:sp>
        <p:nvSpPr>
          <p:cNvPr id="12" name="ZoneTexte 11"/>
          <p:cNvSpPr txBox="1"/>
          <p:nvPr/>
        </p:nvSpPr>
        <p:spPr>
          <a:xfrm>
            <a:off x="1033717" y="5240757"/>
            <a:ext cx="3476519" cy="738664"/>
          </a:xfrm>
          <a:prstGeom prst="rect">
            <a:avLst/>
          </a:prstGeom>
          <a:noFill/>
          <a:ln>
            <a:noFill/>
          </a:ln>
        </p:spPr>
        <p:txBody>
          <a:bodyPr wrap="square" rtlCol="0">
            <a:spAutoFit/>
          </a:bodyPr>
          <a:lstStyle/>
          <a:p>
            <a:r>
              <a:rPr lang="fr-CA" sz="1400" dirty="0" smtClean="0">
                <a:solidFill>
                  <a:schemeClr val="tx2"/>
                </a:solidFill>
              </a:rPr>
              <a:t>= questions liées à la compréhension des</a:t>
            </a:r>
          </a:p>
          <a:p>
            <a:r>
              <a:rPr lang="fr-CA" sz="1400" dirty="0">
                <a:solidFill>
                  <a:schemeClr val="tx2"/>
                </a:solidFill>
              </a:rPr>
              <a:t> </a:t>
            </a:r>
            <a:r>
              <a:rPr lang="fr-CA" sz="1400" dirty="0" smtClean="0">
                <a:solidFill>
                  <a:schemeClr val="tx2"/>
                </a:solidFill>
              </a:rPr>
              <a:t>  phrases, des paragraphes et du texte (IP= idée principale, IS= idées secondaires)</a:t>
            </a:r>
            <a:endParaRPr lang="fr-CA" sz="1400" dirty="0">
              <a:solidFill>
                <a:schemeClr val="tx2"/>
              </a:solidFill>
            </a:endParaRPr>
          </a:p>
        </p:txBody>
      </p:sp>
    </p:spTree>
    <p:custDataLst>
      <p:tags r:id="rId1"/>
    </p:custDataLst>
    <p:extLst>
      <p:ext uri="{BB962C8B-B14F-4D97-AF65-F5344CB8AC3E}">
        <p14:creationId xmlns:p14="http://schemas.microsoft.com/office/powerpoint/2010/main" val="144542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1924" y="620688"/>
            <a:ext cx="8496944" cy="5999078"/>
          </a:xfrm>
          <a:prstGeom prst="rect">
            <a:avLst/>
          </a:prstGeom>
        </p:spPr>
        <p:txBody>
          <a:bodyPr wrap="square">
            <a:spAutoFit/>
          </a:bodyPr>
          <a:lstStyle/>
          <a:p>
            <a:pPr algn="ctr">
              <a:spcAft>
                <a:spcPts val="480"/>
              </a:spcAft>
            </a:pPr>
            <a:r>
              <a:rPr lang="fr-CA" sz="2400" b="1"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Y </a:t>
            </a:r>
            <a:r>
              <a:rPr lang="fr-CA" sz="2400" b="1" kern="1800"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a-t-il</a:t>
            </a:r>
            <a:r>
              <a:rPr lang="fr-CA" sz="2400" b="1"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CA" sz="2400" b="1" kern="1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un âge pour bien se conduire</a:t>
            </a:r>
            <a:r>
              <a:rPr lang="fr-CA" sz="2400" b="1"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fr-CA" sz="2400" b="1" kern="1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fr-CA" sz="1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Les tragédies routières récentes relancent un vieux débat: faut-il hausser ou non l’âge minimum pour obtenir un permis de conduire? </a:t>
            </a:r>
            <a:r>
              <a:rPr lang="fr-CA"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Ou </a:t>
            </a: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existe-t-il d’autres solutions pour freiner l’hécatombe?</a:t>
            </a:r>
            <a:endParaRPr lang="fr-CA"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sz="1400"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ÉRIC LEFRANÇOIS</a:t>
            </a:r>
            <a:endParaRPr lang="fr-CA" sz="14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Comment réduire le nombre de morts sur les routes parmi les jeunes, principales victimes de l’insécurité routière aujourd’hui ? En repoussant l’âge d’obtention du permis à 18 ans, dites-vous? 16 ou 18 ans, ils seront toujours aussi inexpérimentés, non? De plus, si l’on oblige un jeune à rester à l’école jusqu’à 16 ans, c’est qu’à 16 ans, il peut et doit travailler. Or, très souvent, les jeunes n’ont pas le choix, surtout en région où le transport en commun est parfois inexistant : ils doivent pouvoir conduire. Et n’en avez-vous pas assez de faire le taxi pour vos adolescents?</a:t>
            </a:r>
            <a:endParaRPr lang="fr-CA"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ensées 1"/>
          <p:cNvSpPr/>
          <p:nvPr/>
        </p:nvSpPr>
        <p:spPr>
          <a:xfrm>
            <a:off x="4963350" y="1930657"/>
            <a:ext cx="4752528" cy="1335427"/>
          </a:xfrm>
          <a:prstGeom prst="cloudCallout">
            <a:avLst>
              <a:gd name="adj1" fmla="val -59235"/>
              <a:gd name="adj2" fmla="val -2418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5723838" y="2066073"/>
            <a:ext cx="3250893" cy="1169551"/>
          </a:xfrm>
          <a:prstGeom prst="rect">
            <a:avLst/>
          </a:prstGeom>
          <a:noFill/>
          <a:ln>
            <a:noFill/>
          </a:ln>
        </p:spPr>
        <p:txBody>
          <a:bodyPr wrap="square" rtlCol="0">
            <a:spAutoFit/>
          </a:bodyPr>
          <a:lstStyle/>
          <a:p>
            <a:r>
              <a:rPr lang="fr-CA" sz="1400" dirty="0" smtClean="0">
                <a:solidFill>
                  <a:srgbClr val="00B0F0"/>
                </a:solidFill>
              </a:rPr>
              <a:t>Que signifie le mot hécatombe? Le contexte peut-il m’aider? Le mot </a:t>
            </a:r>
            <a:r>
              <a:rPr lang="fr-CA" sz="1400" i="1" dirty="0" smtClean="0">
                <a:solidFill>
                  <a:srgbClr val="00B0F0"/>
                </a:solidFill>
              </a:rPr>
              <a:t>tragédies</a:t>
            </a:r>
            <a:r>
              <a:rPr lang="fr-CA" sz="1400" dirty="0" smtClean="0">
                <a:solidFill>
                  <a:srgbClr val="00B0F0"/>
                </a:solidFill>
              </a:rPr>
              <a:t> peut peut-être me mettre sur la piste… Vérifions à l’aide du dictionnaire…</a:t>
            </a:r>
            <a:endParaRPr lang="fr-CA" sz="1400" dirty="0">
              <a:solidFill>
                <a:srgbClr val="00B0F0"/>
              </a:solidFill>
            </a:endParaRPr>
          </a:p>
        </p:txBody>
      </p:sp>
      <p:sp>
        <p:nvSpPr>
          <p:cNvPr id="5" name="ZoneTexte 4"/>
          <p:cNvSpPr txBox="1"/>
          <p:nvPr/>
        </p:nvSpPr>
        <p:spPr>
          <a:xfrm>
            <a:off x="10054852" y="764705"/>
            <a:ext cx="1800200" cy="4585871"/>
          </a:xfrm>
          <a:prstGeom prst="rect">
            <a:avLst/>
          </a:prstGeom>
          <a:noFill/>
          <a:ln w="19050">
            <a:solidFill>
              <a:srgbClr val="00B0F0"/>
            </a:solidFill>
          </a:ln>
        </p:spPr>
        <p:txBody>
          <a:bodyPr wrap="square" rtlCol="0">
            <a:spAutoFit/>
          </a:bodyPr>
          <a:lstStyle/>
          <a:p>
            <a:r>
              <a:rPr lang="fr-CA" sz="1400" dirty="0" smtClean="0">
                <a:solidFill>
                  <a:srgbClr val="00B0F0"/>
                </a:solidFill>
              </a:rPr>
              <a:t>Voici les définitions du mot </a:t>
            </a:r>
            <a:r>
              <a:rPr lang="fr-CA" sz="1400" b="1" u="sng" dirty="0" smtClean="0">
                <a:solidFill>
                  <a:srgbClr val="00B0F0"/>
                </a:solidFill>
              </a:rPr>
              <a:t>hécatombe </a:t>
            </a:r>
            <a:r>
              <a:rPr lang="fr-CA" sz="1400" dirty="0" smtClean="0">
                <a:solidFill>
                  <a:srgbClr val="00B0F0"/>
                </a:solidFill>
              </a:rPr>
              <a:t>dans le Larousse en ligne:</a:t>
            </a:r>
          </a:p>
          <a:p>
            <a:endParaRPr lang="fr-CA" sz="1400" dirty="0">
              <a:solidFill>
                <a:srgbClr val="00B0F0"/>
              </a:solidFill>
            </a:endParaRPr>
          </a:p>
          <a:p>
            <a:r>
              <a:rPr lang="fr-CA" sz="1100" dirty="0" smtClean="0">
                <a:solidFill>
                  <a:srgbClr val="00B0F0"/>
                </a:solidFill>
              </a:rPr>
              <a:t>1-</a:t>
            </a:r>
            <a:r>
              <a:rPr lang="fr-CA" sz="1200" dirty="0" smtClean="0">
                <a:solidFill>
                  <a:srgbClr val="00B0F0"/>
                </a:solidFill>
              </a:rPr>
              <a:t>Massacre</a:t>
            </a:r>
            <a:r>
              <a:rPr lang="fr-CA" sz="1200" dirty="0">
                <a:solidFill>
                  <a:srgbClr val="00B0F0"/>
                </a:solidFill>
              </a:rPr>
              <a:t>, destruction d'un grand nombre de personnes </a:t>
            </a:r>
            <a:r>
              <a:rPr lang="fr-CA" sz="1200" dirty="0" smtClean="0">
                <a:solidFill>
                  <a:srgbClr val="00B0F0"/>
                </a:solidFill>
              </a:rPr>
              <a:t>ou d'animaux</a:t>
            </a:r>
            <a:r>
              <a:rPr lang="fr-CA" dirty="0">
                <a:solidFill>
                  <a:srgbClr val="00B0F0"/>
                </a:solidFill>
              </a:rPr>
              <a:t> </a:t>
            </a:r>
            <a:r>
              <a:rPr lang="fr-CA" sz="1100" dirty="0">
                <a:solidFill>
                  <a:srgbClr val="00B0F0"/>
                </a:solidFill>
              </a:rPr>
              <a:t>: </a:t>
            </a:r>
            <a:r>
              <a:rPr lang="fr-CA" sz="1100" i="1" dirty="0">
                <a:solidFill>
                  <a:srgbClr val="00B0F0"/>
                </a:solidFill>
              </a:rPr>
              <a:t>Les hécatombes des deux guerres mondiales</a:t>
            </a:r>
            <a:r>
              <a:rPr lang="fr-CA" sz="1100" i="1" dirty="0" smtClean="0">
                <a:solidFill>
                  <a:srgbClr val="00B0F0"/>
                </a:solidFill>
              </a:rPr>
              <a:t>.</a:t>
            </a:r>
          </a:p>
          <a:p>
            <a:endParaRPr lang="fr-CA" sz="1100" i="1" dirty="0">
              <a:solidFill>
                <a:srgbClr val="00B0F0"/>
              </a:solidFill>
            </a:endParaRPr>
          </a:p>
          <a:p>
            <a:r>
              <a:rPr lang="fr-CA" sz="1100" dirty="0" smtClean="0">
                <a:solidFill>
                  <a:srgbClr val="00B0F0"/>
                </a:solidFill>
              </a:rPr>
              <a:t>2- </a:t>
            </a:r>
            <a:r>
              <a:rPr lang="fr-CA" sz="1100" dirty="0">
                <a:solidFill>
                  <a:srgbClr val="00B0F0"/>
                </a:solidFill>
              </a:rPr>
              <a:t>Grand nombre de personnes atteintes ou éliminées par quelque chose : </a:t>
            </a:r>
            <a:r>
              <a:rPr lang="fr-CA" sz="1100" i="1" dirty="0">
                <a:solidFill>
                  <a:srgbClr val="00B0F0"/>
                </a:solidFill>
              </a:rPr>
              <a:t>L'hécatombe annuelle des blessés de la route.</a:t>
            </a:r>
            <a:endParaRPr lang="fr-CA" sz="1100" dirty="0">
              <a:solidFill>
                <a:srgbClr val="00B0F0"/>
              </a:solidFill>
            </a:endParaRPr>
          </a:p>
          <a:p>
            <a:endParaRPr lang="fr-CA" sz="1100" dirty="0">
              <a:solidFill>
                <a:srgbClr val="00B0F0"/>
              </a:solidFill>
            </a:endParaRPr>
          </a:p>
          <a:p>
            <a:r>
              <a:rPr lang="fr-CA" sz="1100" dirty="0" smtClean="0">
                <a:solidFill>
                  <a:srgbClr val="00B0F0"/>
                </a:solidFill>
              </a:rPr>
              <a:t>3- </a:t>
            </a:r>
            <a:r>
              <a:rPr lang="fr-CA" sz="1100" dirty="0">
                <a:solidFill>
                  <a:srgbClr val="00B0F0"/>
                </a:solidFill>
              </a:rPr>
              <a:t>Dans la Grèce antique, sacrifice de cent bœufs.</a:t>
            </a:r>
          </a:p>
          <a:p>
            <a:endParaRPr lang="fr-CA" sz="1100" dirty="0" smtClean="0"/>
          </a:p>
          <a:p>
            <a:endParaRPr lang="fr-CA" sz="1400" dirty="0"/>
          </a:p>
        </p:txBody>
      </p:sp>
      <p:sp>
        <p:nvSpPr>
          <p:cNvPr id="6" name="Flèche droite 5"/>
          <p:cNvSpPr/>
          <p:nvPr/>
        </p:nvSpPr>
        <p:spPr>
          <a:xfrm rot="1620463">
            <a:off x="9384225" y="2973825"/>
            <a:ext cx="831260" cy="242736"/>
          </a:xfrm>
          <a:prstGeom prst="rightArrow">
            <a:avLst>
              <a:gd name="adj1" fmla="val 35450"/>
              <a:gd name="adj2"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Accolade ouvrante 6"/>
          <p:cNvSpPr/>
          <p:nvPr/>
        </p:nvSpPr>
        <p:spPr>
          <a:xfrm>
            <a:off x="1557908" y="980728"/>
            <a:ext cx="216024" cy="1440160"/>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ZoneTexte 8"/>
          <p:cNvSpPr txBox="1"/>
          <p:nvPr/>
        </p:nvSpPr>
        <p:spPr>
          <a:xfrm>
            <a:off x="405780" y="908720"/>
            <a:ext cx="1008112" cy="2492990"/>
          </a:xfrm>
          <a:prstGeom prst="rect">
            <a:avLst/>
          </a:prstGeom>
          <a:noFill/>
          <a:ln w="19050">
            <a:solidFill>
              <a:srgbClr val="00B050"/>
            </a:solidFill>
          </a:ln>
        </p:spPr>
        <p:txBody>
          <a:bodyPr wrap="square" rtlCol="0">
            <a:spAutoFit/>
          </a:bodyPr>
          <a:lstStyle/>
          <a:p>
            <a:r>
              <a:rPr lang="fr-CA" sz="1200" dirty="0" smtClean="0">
                <a:solidFill>
                  <a:srgbClr val="00B050"/>
                </a:solidFill>
              </a:rPr>
              <a:t>De qui ou de quoi parle-t-on?</a:t>
            </a:r>
          </a:p>
          <a:p>
            <a:endParaRPr lang="fr-CA" sz="1200" dirty="0" smtClean="0">
              <a:solidFill>
                <a:srgbClr val="00B050"/>
              </a:solidFill>
            </a:endParaRPr>
          </a:p>
          <a:p>
            <a:r>
              <a:rPr lang="fr-CA" sz="1200" dirty="0" smtClean="0">
                <a:solidFill>
                  <a:srgbClr val="00B050"/>
                </a:solidFill>
              </a:rPr>
              <a:t>Hausser ou non l’âge d’obtention du permis de conduire et solutions de rechange. </a:t>
            </a:r>
            <a:endParaRPr lang="fr-CA" sz="1200" dirty="0">
              <a:solidFill>
                <a:srgbClr val="00B050"/>
              </a:solidFill>
            </a:endParaRPr>
          </a:p>
          <a:p>
            <a:r>
              <a:rPr lang="fr-CA" sz="1200" dirty="0" smtClean="0">
                <a:solidFill>
                  <a:srgbClr val="00B050"/>
                </a:solidFill>
              </a:rPr>
              <a:t>(IP)</a:t>
            </a:r>
            <a:endParaRPr lang="fr-CA" sz="1200" dirty="0">
              <a:solidFill>
                <a:srgbClr val="00B050"/>
              </a:solidFill>
            </a:endParaRPr>
          </a:p>
        </p:txBody>
      </p:sp>
      <p:sp>
        <p:nvSpPr>
          <p:cNvPr id="11" name="ZoneTexte 10"/>
          <p:cNvSpPr txBox="1"/>
          <p:nvPr/>
        </p:nvSpPr>
        <p:spPr>
          <a:xfrm>
            <a:off x="438523" y="389855"/>
            <a:ext cx="2775570" cy="461665"/>
          </a:xfrm>
          <a:prstGeom prst="rect">
            <a:avLst/>
          </a:prstGeom>
          <a:noFill/>
          <a:ln w="19050">
            <a:solidFill>
              <a:srgbClr val="FF0000"/>
            </a:solidFill>
          </a:ln>
        </p:spPr>
        <p:txBody>
          <a:bodyPr wrap="square" rtlCol="0">
            <a:spAutoFit/>
          </a:bodyPr>
          <a:lstStyle/>
          <a:p>
            <a:r>
              <a:rPr lang="fr-CA" sz="1200" dirty="0" smtClean="0">
                <a:solidFill>
                  <a:srgbClr val="FF0000"/>
                </a:solidFill>
              </a:rPr>
              <a:t>L’auteur va sûrement proposer d’autres solutions… Je me demande lesquelles… </a:t>
            </a:r>
            <a:endParaRPr lang="fr-CA" sz="1200" dirty="0">
              <a:solidFill>
                <a:srgbClr val="FF0000"/>
              </a:solidFill>
            </a:endParaRPr>
          </a:p>
        </p:txBody>
      </p:sp>
      <p:cxnSp>
        <p:nvCxnSpPr>
          <p:cNvPr id="13" name="Connecteur droit avec flèche 12"/>
          <p:cNvCxnSpPr/>
          <p:nvPr/>
        </p:nvCxnSpPr>
        <p:spPr>
          <a:xfrm>
            <a:off x="1929820" y="851520"/>
            <a:ext cx="564192" cy="12145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Accolade ouvrante 13"/>
          <p:cNvSpPr/>
          <p:nvPr/>
        </p:nvSpPr>
        <p:spPr>
          <a:xfrm>
            <a:off x="1521904" y="3217044"/>
            <a:ext cx="360040" cy="3164284"/>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5" name="ZoneTexte 14"/>
          <p:cNvSpPr txBox="1"/>
          <p:nvPr/>
        </p:nvSpPr>
        <p:spPr>
          <a:xfrm>
            <a:off x="405780" y="3620227"/>
            <a:ext cx="1008112" cy="2862322"/>
          </a:xfrm>
          <a:prstGeom prst="rect">
            <a:avLst/>
          </a:prstGeom>
          <a:noFill/>
          <a:ln w="19050">
            <a:solidFill>
              <a:srgbClr val="00B050"/>
            </a:solidFill>
          </a:ln>
        </p:spPr>
        <p:txBody>
          <a:bodyPr wrap="square" rtlCol="0">
            <a:spAutoFit/>
          </a:bodyPr>
          <a:lstStyle/>
          <a:p>
            <a:r>
              <a:rPr lang="fr-CA" sz="1200" dirty="0" smtClean="0">
                <a:solidFill>
                  <a:srgbClr val="00B050"/>
                </a:solidFill>
              </a:rPr>
              <a:t>De qui ou de quoi parle-t-on?</a:t>
            </a:r>
          </a:p>
          <a:p>
            <a:endParaRPr lang="fr-CA" sz="1200" dirty="0">
              <a:solidFill>
                <a:srgbClr val="00B050"/>
              </a:solidFill>
            </a:endParaRPr>
          </a:p>
          <a:p>
            <a:r>
              <a:rPr lang="fr-CA" sz="1200" dirty="0" smtClean="0">
                <a:solidFill>
                  <a:srgbClr val="00B050"/>
                </a:solidFill>
              </a:rPr>
              <a:t>L’auteur réfute la contre-thèse selon laquelle on devrait repousser l’âge d’obtention du permis à 18 ans. (IP)</a:t>
            </a:r>
            <a:endParaRPr lang="fr-CA" sz="1200" dirty="0">
              <a:solidFill>
                <a:srgbClr val="00B050"/>
              </a:solidFill>
            </a:endParaRPr>
          </a:p>
        </p:txBody>
      </p:sp>
      <p:sp>
        <p:nvSpPr>
          <p:cNvPr id="16" name="ZoneTexte 15"/>
          <p:cNvSpPr txBox="1"/>
          <p:nvPr/>
        </p:nvSpPr>
        <p:spPr>
          <a:xfrm>
            <a:off x="3599602" y="6013251"/>
            <a:ext cx="6311234" cy="461665"/>
          </a:xfrm>
          <a:prstGeom prst="rect">
            <a:avLst/>
          </a:prstGeom>
          <a:noFill/>
          <a:ln w="19050">
            <a:solidFill>
              <a:srgbClr val="00B050"/>
            </a:solidFill>
          </a:ln>
        </p:spPr>
        <p:txBody>
          <a:bodyPr wrap="square" rtlCol="0">
            <a:spAutoFit/>
          </a:bodyPr>
          <a:lstStyle/>
          <a:p>
            <a:r>
              <a:rPr lang="fr-CA" sz="1200" dirty="0" smtClean="0">
                <a:solidFill>
                  <a:srgbClr val="00B050"/>
                </a:solidFill>
              </a:rPr>
              <a:t>Ses arguments: à 16 ou 18 ans, les jeunes sont inexpérimentés, à 16 ans, on peut travailler et une voiture est souvent nécessaire et, finalement, les parents font le taxi plus longtemps… (IS)</a:t>
            </a:r>
            <a:endParaRPr lang="fr-CA" sz="1200" dirty="0">
              <a:solidFill>
                <a:srgbClr val="00B050"/>
              </a:solidFill>
            </a:endParaRPr>
          </a:p>
        </p:txBody>
      </p:sp>
    </p:spTree>
    <p:extLst>
      <p:ext uri="{BB962C8B-B14F-4D97-AF65-F5344CB8AC3E}">
        <p14:creationId xmlns:p14="http://schemas.microsoft.com/office/powerpoint/2010/main" val="370454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485900" y="1340768"/>
            <a:ext cx="8208912" cy="4906471"/>
          </a:xfrm>
          <a:prstGeom prst="rect">
            <a:avLst/>
          </a:prstGeom>
        </p:spPr>
        <p:txBody>
          <a:bodyPr wrap="square">
            <a:spAutoFit/>
          </a:bodyPr>
          <a:lstStyle/>
          <a:p>
            <a:pPr marR="95250" algn="just">
              <a:lnSpc>
                <a:spcPct val="150000"/>
              </a:lnSpc>
              <a:spcAft>
                <a:spcPts val="1920"/>
              </a:spcAft>
            </a:pP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Alors on repousse ou non l’âge minimum pour l’obtention d’un permis de conduire? Voici quelques pistes envisagées et leur impact, plus ou moins efficace, sur la mortalité des jeunes sur nos </a:t>
            </a:r>
            <a:r>
              <a:rPr lang="fr-CA"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routes.</a:t>
            </a:r>
            <a:endParaRPr lang="fr-CA"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examen tout au long de sa vie</a:t>
            </a: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Instauration d’une formation post-permis, sorte de rappel sous la forme d’un nouvel examen quelques mois après l’obtention du diplôme, pour valider les connaissances et l’aisance du nouveau conducteur au volant. La mesure permettrait de remettre dans le droit chemin des nouveaux conducteurs, mais sa portée sur l’ensemble des candidats semble limitée. Plusieurs pays soumettent déjà leurs conducteurs à un nouvel examen tous les dix ans, sans que les statistiques en soient vraiment affectées.</a:t>
            </a:r>
            <a:endParaRPr lang="fr-CA"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Pensées 2"/>
          <p:cNvSpPr/>
          <p:nvPr/>
        </p:nvSpPr>
        <p:spPr>
          <a:xfrm>
            <a:off x="7101680" y="343770"/>
            <a:ext cx="4752528" cy="1213022"/>
          </a:xfrm>
          <a:prstGeom prst="cloudCallout">
            <a:avLst>
              <a:gd name="adj1" fmla="val -65448"/>
              <a:gd name="adj2" fmla="val 169905"/>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7606580" y="550502"/>
            <a:ext cx="4104456" cy="738664"/>
          </a:xfrm>
          <a:prstGeom prst="rect">
            <a:avLst/>
          </a:prstGeom>
          <a:noFill/>
          <a:ln>
            <a:noFill/>
          </a:ln>
        </p:spPr>
        <p:txBody>
          <a:bodyPr wrap="square" rtlCol="0">
            <a:spAutoFit/>
          </a:bodyPr>
          <a:lstStyle/>
          <a:p>
            <a:r>
              <a:rPr lang="fr-CA" sz="1400" dirty="0" smtClean="0">
                <a:solidFill>
                  <a:srgbClr val="00B0F0"/>
                </a:solidFill>
              </a:rPr>
              <a:t>Que signifie le mot instauration? Le contexte peut-il m’aider? Il semble que non… Vérifions à l’aide du dictionnaire…</a:t>
            </a:r>
            <a:endParaRPr lang="fr-CA" sz="1400" dirty="0">
              <a:solidFill>
                <a:srgbClr val="00B0F0"/>
              </a:solidFill>
            </a:endParaRPr>
          </a:p>
        </p:txBody>
      </p:sp>
      <p:sp>
        <p:nvSpPr>
          <p:cNvPr id="5" name="ZoneTexte 4"/>
          <p:cNvSpPr txBox="1"/>
          <p:nvPr/>
        </p:nvSpPr>
        <p:spPr>
          <a:xfrm>
            <a:off x="9770018" y="1556793"/>
            <a:ext cx="2084190" cy="4896544"/>
          </a:xfrm>
          <a:prstGeom prst="rect">
            <a:avLst/>
          </a:prstGeom>
          <a:noFill/>
          <a:ln w="19050">
            <a:solidFill>
              <a:srgbClr val="00B0F0"/>
            </a:solidFill>
          </a:ln>
        </p:spPr>
        <p:txBody>
          <a:bodyPr wrap="square" rtlCol="0">
            <a:spAutoFit/>
          </a:bodyPr>
          <a:lstStyle/>
          <a:p>
            <a:r>
              <a:rPr lang="fr-CA" sz="1400" dirty="0" smtClean="0">
                <a:solidFill>
                  <a:srgbClr val="00B0F0"/>
                </a:solidFill>
              </a:rPr>
              <a:t>Voici la définition du mot </a:t>
            </a:r>
            <a:r>
              <a:rPr lang="fr-CA" sz="1400" b="1" u="sng" dirty="0" smtClean="0">
                <a:solidFill>
                  <a:srgbClr val="00B0F0"/>
                </a:solidFill>
              </a:rPr>
              <a:t>instauration</a:t>
            </a:r>
            <a:r>
              <a:rPr lang="fr-CA" sz="1400" dirty="0" smtClean="0">
                <a:solidFill>
                  <a:srgbClr val="00B0F0"/>
                </a:solidFill>
              </a:rPr>
              <a:t> dans le Larousse en ligne:</a:t>
            </a:r>
          </a:p>
          <a:p>
            <a:endParaRPr lang="fr-CA" sz="1400" dirty="0">
              <a:solidFill>
                <a:srgbClr val="00B0F0"/>
              </a:solidFill>
            </a:endParaRPr>
          </a:p>
          <a:p>
            <a:r>
              <a:rPr lang="fr-CA" sz="1100" dirty="0">
                <a:solidFill>
                  <a:srgbClr val="00B0F0"/>
                </a:solidFill>
              </a:rPr>
              <a:t>Action </a:t>
            </a:r>
            <a:r>
              <a:rPr lang="fr-CA" sz="1100" dirty="0" smtClean="0">
                <a:solidFill>
                  <a:srgbClr val="00B0F0"/>
                </a:solidFill>
              </a:rPr>
              <a:t>d‘</a:t>
            </a:r>
            <a:r>
              <a:rPr lang="fr-CA" sz="1100" u="sng" dirty="0" smtClean="0">
                <a:solidFill>
                  <a:srgbClr val="00B0F0"/>
                </a:solidFill>
              </a:rPr>
              <a:t>instaurer</a:t>
            </a:r>
            <a:r>
              <a:rPr lang="fr-CA" sz="1100" dirty="0" smtClean="0">
                <a:solidFill>
                  <a:srgbClr val="00B0F0"/>
                </a:solidFill>
              </a:rPr>
              <a:t>; </a:t>
            </a:r>
            <a:r>
              <a:rPr lang="fr-CA" sz="1100" dirty="0">
                <a:solidFill>
                  <a:srgbClr val="00B0F0"/>
                </a:solidFill>
              </a:rPr>
              <a:t>fondation, institution : </a:t>
            </a:r>
            <a:r>
              <a:rPr lang="fr-CA" sz="1100" i="1" dirty="0">
                <a:solidFill>
                  <a:srgbClr val="00B0F0"/>
                </a:solidFill>
              </a:rPr>
              <a:t>L'instauration des jeux Olympiques.</a:t>
            </a:r>
            <a:endParaRPr lang="fr-CA" sz="1100" dirty="0">
              <a:solidFill>
                <a:srgbClr val="00B0F0"/>
              </a:solidFill>
            </a:endParaRPr>
          </a:p>
          <a:p>
            <a:endParaRPr lang="fr-CA" sz="1400" dirty="0" smtClean="0">
              <a:solidFill>
                <a:srgbClr val="00B0F0"/>
              </a:solidFill>
            </a:endParaRPr>
          </a:p>
          <a:p>
            <a:r>
              <a:rPr lang="fr-CA" sz="1200" dirty="0" smtClean="0">
                <a:solidFill>
                  <a:srgbClr val="00B0F0"/>
                </a:solidFill>
              </a:rPr>
              <a:t>Instaurer: </a:t>
            </a:r>
            <a:r>
              <a:rPr lang="fr-CA" sz="1200" dirty="0">
                <a:solidFill>
                  <a:srgbClr val="00B0F0"/>
                </a:solidFill>
              </a:rPr>
              <a:t>Établir un régime, une institution, un état, un usage ; fonder : </a:t>
            </a:r>
            <a:r>
              <a:rPr lang="fr-CA" sz="1200" i="1" dirty="0">
                <a:solidFill>
                  <a:srgbClr val="00B0F0"/>
                </a:solidFill>
              </a:rPr>
              <a:t>Ce vote a instauré la République.</a:t>
            </a:r>
            <a:r>
              <a:rPr lang="fr-CA" sz="1200" dirty="0">
                <a:solidFill>
                  <a:srgbClr val="00B0F0"/>
                </a:solidFill>
              </a:rPr>
              <a:t> </a:t>
            </a:r>
            <a:r>
              <a:rPr lang="fr-CA" sz="1200" i="1" dirty="0">
                <a:solidFill>
                  <a:srgbClr val="00B0F0"/>
                </a:solidFill>
              </a:rPr>
              <a:t>Instaurer une nouvelle mode</a:t>
            </a:r>
            <a:r>
              <a:rPr lang="fr-CA" sz="1200" i="1" dirty="0" smtClean="0">
                <a:solidFill>
                  <a:srgbClr val="00B0F0"/>
                </a:solidFill>
              </a:rPr>
              <a:t>.</a:t>
            </a:r>
          </a:p>
          <a:p>
            <a:endParaRPr lang="fr-CA" sz="1200" dirty="0">
              <a:solidFill>
                <a:srgbClr val="00B0F0"/>
              </a:solidFill>
            </a:endParaRPr>
          </a:p>
          <a:p>
            <a:r>
              <a:rPr lang="fr-CA" sz="1200" dirty="0" smtClean="0">
                <a:solidFill>
                  <a:srgbClr val="00B0F0"/>
                </a:solidFill>
              </a:rPr>
              <a:t>Trouver un synonyme peut peut-être m’aider…</a:t>
            </a:r>
            <a:endParaRPr lang="fr-CA" sz="1200" dirty="0">
              <a:solidFill>
                <a:srgbClr val="00B0F0"/>
              </a:solidFill>
            </a:endParaRPr>
          </a:p>
          <a:p>
            <a:r>
              <a:rPr lang="fr-CA" sz="1200" dirty="0" smtClean="0">
                <a:solidFill>
                  <a:srgbClr val="00B0F0"/>
                </a:solidFill>
              </a:rPr>
              <a:t>Le petit druide des synonymes:</a:t>
            </a:r>
            <a:endParaRPr lang="fr-CA" sz="1200" dirty="0">
              <a:solidFill>
                <a:srgbClr val="00B0F0"/>
              </a:solidFill>
            </a:endParaRPr>
          </a:p>
          <a:p>
            <a:r>
              <a:rPr lang="fr-CA" sz="1200" u="sng" dirty="0" smtClean="0">
                <a:solidFill>
                  <a:srgbClr val="00B0F0"/>
                </a:solidFill>
              </a:rPr>
              <a:t>Instaurer:</a:t>
            </a:r>
            <a:r>
              <a:rPr lang="fr-CA" sz="1200" dirty="0" smtClean="0">
                <a:solidFill>
                  <a:srgbClr val="00B0F0"/>
                </a:solidFill>
              </a:rPr>
              <a:t> Établir- constituer, créer, établir, fonder, former, mettre en place</a:t>
            </a:r>
          </a:p>
          <a:p>
            <a:endParaRPr lang="fr-CA" sz="1200" dirty="0">
              <a:solidFill>
                <a:srgbClr val="00B0F0"/>
              </a:solidFill>
            </a:endParaRPr>
          </a:p>
          <a:p>
            <a:r>
              <a:rPr lang="fr-CA" sz="1200" dirty="0" smtClean="0">
                <a:solidFill>
                  <a:srgbClr val="00B0F0"/>
                </a:solidFill>
              </a:rPr>
              <a:t>Instauration = mise en place</a:t>
            </a:r>
          </a:p>
        </p:txBody>
      </p:sp>
      <p:sp>
        <p:nvSpPr>
          <p:cNvPr id="7" name="Flèche droite 6"/>
          <p:cNvSpPr/>
          <p:nvPr/>
        </p:nvSpPr>
        <p:spPr>
          <a:xfrm rot="1620463">
            <a:off x="8958859" y="5901004"/>
            <a:ext cx="831260" cy="242736"/>
          </a:xfrm>
          <a:prstGeom prst="rightArrow">
            <a:avLst>
              <a:gd name="adj1" fmla="val 35450"/>
              <a:gd name="adj2" fmla="val 5000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p:cNvSpPr txBox="1"/>
          <p:nvPr/>
        </p:nvSpPr>
        <p:spPr>
          <a:xfrm>
            <a:off x="2782044" y="542645"/>
            <a:ext cx="3816424" cy="830997"/>
          </a:xfrm>
          <a:prstGeom prst="rect">
            <a:avLst/>
          </a:prstGeom>
          <a:noFill/>
          <a:ln w="19050">
            <a:solidFill>
              <a:srgbClr val="FF0000"/>
            </a:solidFill>
          </a:ln>
        </p:spPr>
        <p:txBody>
          <a:bodyPr wrap="square" rtlCol="0">
            <a:spAutoFit/>
          </a:bodyPr>
          <a:lstStyle/>
          <a:p>
            <a:r>
              <a:rPr lang="fr-CA" sz="1200" dirty="0" smtClean="0">
                <a:solidFill>
                  <a:srgbClr val="FF0000"/>
                </a:solidFill>
              </a:rPr>
              <a:t>Pourquoi l’auteur affirme-t-il que l’impact des solutions envisagées est plus ou moins efficace? Il va sûrement développer cette idée dans les prochaines lignes…</a:t>
            </a:r>
            <a:endParaRPr lang="fr-CA" sz="1200" dirty="0">
              <a:solidFill>
                <a:srgbClr val="FF0000"/>
              </a:solidFill>
            </a:endParaRPr>
          </a:p>
        </p:txBody>
      </p:sp>
      <p:cxnSp>
        <p:nvCxnSpPr>
          <p:cNvPr id="8" name="Connecteur droit avec flèche 7"/>
          <p:cNvCxnSpPr/>
          <p:nvPr/>
        </p:nvCxnSpPr>
        <p:spPr>
          <a:xfrm>
            <a:off x="6382444" y="1373642"/>
            <a:ext cx="2160240" cy="5431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405780" y="542645"/>
            <a:ext cx="936948" cy="2677656"/>
          </a:xfrm>
          <a:prstGeom prst="rect">
            <a:avLst/>
          </a:prstGeom>
          <a:noFill/>
          <a:ln w="19050">
            <a:solidFill>
              <a:srgbClr val="00B050"/>
            </a:solidFill>
          </a:ln>
        </p:spPr>
        <p:txBody>
          <a:bodyPr wrap="square" rtlCol="0">
            <a:spAutoFit/>
          </a:bodyPr>
          <a:lstStyle/>
          <a:p>
            <a:r>
              <a:rPr lang="fr-CA" sz="1200" dirty="0" smtClean="0">
                <a:solidFill>
                  <a:srgbClr val="00B050"/>
                </a:solidFill>
              </a:rPr>
              <a:t>De qui ou de quoi parle-t-on?</a:t>
            </a:r>
          </a:p>
          <a:p>
            <a:endParaRPr lang="fr-CA" sz="1200" dirty="0" smtClean="0">
              <a:solidFill>
                <a:srgbClr val="00B050"/>
              </a:solidFill>
            </a:endParaRPr>
          </a:p>
          <a:p>
            <a:r>
              <a:rPr lang="fr-CA" sz="1200" dirty="0" smtClean="0">
                <a:solidFill>
                  <a:srgbClr val="00B050"/>
                </a:solidFill>
              </a:rPr>
              <a:t>Les solutions et leur impact sur la mortalité des jeunes sur nos routes.</a:t>
            </a:r>
            <a:endParaRPr lang="fr-CA" sz="1200" dirty="0">
              <a:solidFill>
                <a:srgbClr val="00B050"/>
              </a:solidFill>
            </a:endParaRPr>
          </a:p>
          <a:p>
            <a:r>
              <a:rPr lang="fr-CA" sz="1200" dirty="0" smtClean="0">
                <a:solidFill>
                  <a:srgbClr val="00B050"/>
                </a:solidFill>
              </a:rPr>
              <a:t>(IP)</a:t>
            </a:r>
            <a:endParaRPr lang="fr-CA" sz="1200" dirty="0">
              <a:solidFill>
                <a:srgbClr val="00B050"/>
              </a:solidFill>
            </a:endParaRPr>
          </a:p>
        </p:txBody>
      </p:sp>
      <p:sp>
        <p:nvSpPr>
          <p:cNvPr id="10" name="Accolade ouvrante 9"/>
          <p:cNvSpPr/>
          <p:nvPr/>
        </p:nvSpPr>
        <p:spPr>
          <a:xfrm>
            <a:off x="1447800" y="1412776"/>
            <a:ext cx="216024" cy="1129769"/>
          </a:xfrm>
          <a:prstGeom prst="leftBrace">
            <a:avLst>
              <a:gd name="adj1" fmla="val 8333"/>
              <a:gd name="adj2" fmla="val 5284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1" name="Accolade ouvrante 10"/>
          <p:cNvSpPr/>
          <p:nvPr/>
        </p:nvSpPr>
        <p:spPr>
          <a:xfrm>
            <a:off x="1447799" y="2974658"/>
            <a:ext cx="166555" cy="3118638"/>
          </a:xfrm>
          <a:prstGeom prst="leftBrace">
            <a:avLst>
              <a:gd name="adj1" fmla="val 8333"/>
              <a:gd name="adj2" fmla="val 5284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ZoneTexte 11"/>
          <p:cNvSpPr txBox="1"/>
          <p:nvPr/>
        </p:nvSpPr>
        <p:spPr>
          <a:xfrm>
            <a:off x="373773" y="3339580"/>
            <a:ext cx="936948" cy="2492990"/>
          </a:xfrm>
          <a:prstGeom prst="rect">
            <a:avLst/>
          </a:prstGeom>
          <a:noFill/>
          <a:ln w="19050">
            <a:solidFill>
              <a:srgbClr val="00B050"/>
            </a:solidFill>
          </a:ln>
        </p:spPr>
        <p:txBody>
          <a:bodyPr wrap="square" rtlCol="0">
            <a:spAutoFit/>
          </a:bodyPr>
          <a:lstStyle/>
          <a:p>
            <a:r>
              <a:rPr lang="fr-CA" sz="1200" dirty="0" smtClean="0">
                <a:solidFill>
                  <a:srgbClr val="00B050"/>
                </a:solidFill>
              </a:rPr>
              <a:t>De qui ou de quoi parle-t-on?</a:t>
            </a:r>
          </a:p>
          <a:p>
            <a:endParaRPr lang="fr-CA" sz="1200" dirty="0" smtClean="0">
              <a:solidFill>
                <a:srgbClr val="00B050"/>
              </a:solidFill>
            </a:endParaRPr>
          </a:p>
          <a:p>
            <a:r>
              <a:rPr lang="fr-CA" sz="1200" dirty="0" smtClean="0">
                <a:solidFill>
                  <a:srgbClr val="00B050"/>
                </a:solidFill>
              </a:rPr>
              <a:t>Faire passer un nouvel examen quelques mois après l’obtention du permis.</a:t>
            </a:r>
            <a:endParaRPr lang="fr-CA" sz="1200" dirty="0">
              <a:solidFill>
                <a:srgbClr val="00B050"/>
              </a:solidFill>
            </a:endParaRPr>
          </a:p>
          <a:p>
            <a:r>
              <a:rPr lang="fr-CA" sz="1200" dirty="0" smtClean="0">
                <a:solidFill>
                  <a:srgbClr val="00B050"/>
                </a:solidFill>
              </a:rPr>
              <a:t>(IP)</a:t>
            </a:r>
            <a:endParaRPr lang="fr-CA" sz="1200" dirty="0">
              <a:solidFill>
                <a:srgbClr val="00B050"/>
              </a:solidFill>
            </a:endParaRPr>
          </a:p>
        </p:txBody>
      </p:sp>
      <p:sp>
        <p:nvSpPr>
          <p:cNvPr id="13" name="ZoneTexte 12"/>
          <p:cNvSpPr txBox="1"/>
          <p:nvPr/>
        </p:nvSpPr>
        <p:spPr>
          <a:xfrm>
            <a:off x="3502124" y="5996001"/>
            <a:ext cx="5632378" cy="457336"/>
          </a:xfrm>
          <a:prstGeom prst="rect">
            <a:avLst/>
          </a:prstGeom>
          <a:noFill/>
          <a:ln w="19050">
            <a:solidFill>
              <a:srgbClr val="00B050"/>
            </a:solidFill>
          </a:ln>
        </p:spPr>
        <p:txBody>
          <a:bodyPr wrap="square" rtlCol="0">
            <a:spAutoFit/>
          </a:bodyPr>
          <a:lstStyle/>
          <a:p>
            <a:r>
              <a:rPr lang="fr-CA" sz="1200" dirty="0" smtClean="0">
                <a:solidFill>
                  <a:srgbClr val="00B050"/>
                </a:solidFill>
              </a:rPr>
              <a:t>Objectif: valider les connaissances et l’aisance du nouveau conducteur. Cette mesure ne semble pas avoir d’effet significatif sur les statistiques… (IS)</a:t>
            </a:r>
            <a:endParaRPr lang="fr-CA" sz="1200" dirty="0">
              <a:solidFill>
                <a:srgbClr val="00B050"/>
              </a:solidFill>
            </a:endParaRPr>
          </a:p>
        </p:txBody>
      </p:sp>
    </p:spTree>
    <p:extLst>
      <p:ext uri="{BB962C8B-B14F-4D97-AF65-F5344CB8AC3E}">
        <p14:creationId xmlns:p14="http://schemas.microsoft.com/office/powerpoint/2010/main" val="7665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360344" y="980728"/>
            <a:ext cx="9217024" cy="5516895"/>
          </a:xfrm>
          <a:prstGeom prst="rect">
            <a:avLst/>
          </a:prstGeom>
        </p:spPr>
        <p:txBody>
          <a:bodyPr wrap="square">
            <a:spAutoFit/>
          </a:bodyPr>
          <a:lstStyle/>
          <a:p>
            <a:pPr>
              <a:lnSpc>
                <a:spcPct val="150000"/>
              </a:lnSpc>
            </a:pPr>
            <a:r>
              <a:rPr lang="fr-CA" b="1" dirty="0" smtClean="0">
                <a:solidFill>
                  <a:schemeClr val="tx2"/>
                </a:solidFill>
                <a:latin typeface="Arial" panose="020B0604020202020204" pitchFamily="34" charset="0"/>
                <a:cs typeface="Arial" panose="020B0604020202020204" pitchFamily="34" charset="0"/>
              </a:rPr>
              <a:t>Créer un couvre-feu de nuit le week-end et limite du nombre de passagers.</a:t>
            </a:r>
            <a:r>
              <a:rPr lang="fr-CA" dirty="0" smtClean="0">
                <a:solidFill>
                  <a:schemeClr val="tx2"/>
                </a:solidFill>
                <a:latin typeface="Arial" panose="020B0604020202020204" pitchFamily="34" charset="0"/>
                <a:cs typeface="Arial" panose="020B0604020202020204" pitchFamily="34" charset="0"/>
              </a:rPr>
              <a:t> C’est le week-end, la nuit de retour de soirée, que la mortalité des jeunes conducteurs est la plus forte. L’idée est d’instaurer un couvre-feu qui interdirait aux jeunes de prendre le volant avant un certain âge ou pendant quelques années après avoir obtenu leur permis, les samedis et dimanches entre minuit et 6 heures. L’efficacité d’une telle mesure est réelle : en vigueur dans 37 états aux États-Unis, elle permet de baisser jusqu’à 43 % le nombre d’accidents mortels. À cette mesure, ajoutons-en une autre </a:t>
            </a:r>
            <a:r>
              <a:rPr lang="fr-CA" dirty="0" smtClean="0">
                <a:solidFill>
                  <a:schemeClr val="tx2"/>
                </a:solidFill>
                <a:effectLst>
                  <a:glow rad="228600">
                    <a:schemeClr val="accent2">
                      <a:satMod val="175000"/>
                      <a:alpha val="40000"/>
                    </a:schemeClr>
                  </a:glow>
                </a:effectLst>
                <a:latin typeface="Arial" panose="020B0604020202020204" pitchFamily="34" charset="0"/>
                <a:cs typeface="Arial" panose="020B0604020202020204" pitchFamily="34" charset="0"/>
              </a:rPr>
              <a:t>: limiter à deux le nombre de passagers à bord d’un véhicule</a:t>
            </a:r>
            <a:r>
              <a:rPr lang="fr-CA" dirty="0" smtClean="0">
                <a:solidFill>
                  <a:schemeClr val="tx2"/>
                </a:solidFill>
                <a:latin typeface="Arial" panose="020B0604020202020204" pitchFamily="34" charset="0"/>
                <a:cs typeface="Arial" panose="020B0604020202020204" pitchFamily="34" charset="0"/>
              </a:rPr>
              <a:t>.</a:t>
            </a:r>
          </a:p>
          <a:p>
            <a:pPr>
              <a:lnSpc>
                <a:spcPct val="150000"/>
              </a:lnSpc>
            </a:pPr>
            <a:r>
              <a:rPr lang="fr-CA" b="1" dirty="0" smtClean="0">
                <a:solidFill>
                  <a:schemeClr val="tx2"/>
                </a:solidFill>
                <a:latin typeface="Arial" panose="020B0604020202020204" pitchFamily="34" charset="0"/>
                <a:cs typeface="Arial" panose="020B0604020202020204" pitchFamily="34" charset="0"/>
              </a:rPr>
              <a:t>Interdire la conduite de véhicules très puissants</a:t>
            </a:r>
            <a:r>
              <a:rPr lang="fr-CA" dirty="0" smtClean="0">
                <a:solidFill>
                  <a:schemeClr val="tx2"/>
                </a:solidFill>
                <a:latin typeface="Arial" panose="020B0604020202020204" pitchFamily="34" charset="0"/>
                <a:cs typeface="Arial" panose="020B0604020202020204" pitchFamily="34" charset="0"/>
              </a:rPr>
              <a:t>. L’idée n’est pas nouvelle et s’inspire directement du permis des motocyclistes. Aucun pays au monde n’a pris cette mesure, difficile à mettre en place et à faire respecter, comme dans le cas des motos, souvent débridées.</a:t>
            </a:r>
          </a:p>
          <a:p>
            <a:r>
              <a:rPr lang="fr-CA" dirty="0"/>
              <a:t> </a:t>
            </a:r>
            <a:endParaRPr lang="fr-CA" sz="1050" dirty="0"/>
          </a:p>
          <a:p>
            <a:r>
              <a:rPr lang="fr-CA" sz="1050" dirty="0"/>
              <a:t>Source :http://blogues.lapresse.ca/</a:t>
            </a:r>
            <a:r>
              <a:rPr lang="fr-CA" sz="1050" dirty="0" err="1"/>
              <a:t>monvolant</a:t>
            </a:r>
            <a:r>
              <a:rPr lang="fr-CA" sz="1050" dirty="0"/>
              <a:t>/auto/2009/11/03/y-a-t-il-un-</a:t>
            </a:r>
            <a:r>
              <a:rPr lang="fr-CA" sz="1050" dirty="0" err="1"/>
              <a:t>age</a:t>
            </a:r>
            <a:r>
              <a:rPr lang="fr-CA" sz="1050" dirty="0"/>
              <a:t>-pour-bien-se-conduire/ </a:t>
            </a:r>
            <a:r>
              <a:rPr lang="fr-CA" sz="1050" b="1" dirty="0"/>
              <a:t>Mardi 3 novembre 2009</a:t>
            </a:r>
            <a:r>
              <a:rPr lang="fr-CA" sz="1050" dirty="0"/>
              <a:t> | Mise en ligne à 22h09 </a:t>
            </a:r>
          </a:p>
        </p:txBody>
      </p:sp>
      <p:sp>
        <p:nvSpPr>
          <p:cNvPr id="3" name="Pensées 2"/>
          <p:cNvSpPr/>
          <p:nvPr/>
        </p:nvSpPr>
        <p:spPr>
          <a:xfrm>
            <a:off x="2566020" y="5435048"/>
            <a:ext cx="5076564" cy="792088"/>
          </a:xfrm>
          <a:prstGeom prst="cloudCallout">
            <a:avLst>
              <a:gd name="adj1" fmla="val -60234"/>
              <a:gd name="adj2" fmla="val -2553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3052074" y="5524278"/>
            <a:ext cx="4104456" cy="523220"/>
          </a:xfrm>
          <a:prstGeom prst="rect">
            <a:avLst/>
          </a:prstGeom>
          <a:noFill/>
          <a:ln>
            <a:noFill/>
          </a:ln>
        </p:spPr>
        <p:txBody>
          <a:bodyPr wrap="square" rtlCol="0">
            <a:spAutoFit/>
          </a:bodyPr>
          <a:lstStyle/>
          <a:p>
            <a:r>
              <a:rPr lang="fr-CA" sz="1400" dirty="0" smtClean="0">
                <a:solidFill>
                  <a:srgbClr val="00B0F0"/>
                </a:solidFill>
              </a:rPr>
              <a:t>Que signifie le mot débridées? Le contexte peut-il m’aider? Il s’agit de </a:t>
            </a:r>
            <a:r>
              <a:rPr lang="fr-CA" sz="1400" b="1" u="sng" dirty="0" smtClean="0">
                <a:solidFill>
                  <a:srgbClr val="00B0F0"/>
                </a:solidFill>
              </a:rPr>
              <a:t>motos</a:t>
            </a:r>
            <a:r>
              <a:rPr lang="fr-CA" sz="1400" dirty="0" smtClean="0">
                <a:solidFill>
                  <a:srgbClr val="00B0F0"/>
                </a:solidFill>
              </a:rPr>
              <a:t> débridées…</a:t>
            </a:r>
            <a:endParaRPr lang="fr-CA" sz="1400" dirty="0">
              <a:solidFill>
                <a:srgbClr val="00B0F0"/>
              </a:solidFill>
            </a:endParaRPr>
          </a:p>
        </p:txBody>
      </p:sp>
      <p:sp>
        <p:nvSpPr>
          <p:cNvPr id="5" name="ZoneTexte 4"/>
          <p:cNvSpPr txBox="1"/>
          <p:nvPr/>
        </p:nvSpPr>
        <p:spPr>
          <a:xfrm>
            <a:off x="10440856" y="317826"/>
            <a:ext cx="1414958" cy="6232475"/>
          </a:xfrm>
          <a:prstGeom prst="rect">
            <a:avLst/>
          </a:prstGeom>
          <a:noFill/>
          <a:ln w="19050">
            <a:solidFill>
              <a:srgbClr val="00B0F0"/>
            </a:solidFill>
          </a:ln>
        </p:spPr>
        <p:txBody>
          <a:bodyPr wrap="square" rtlCol="0">
            <a:spAutoFit/>
          </a:bodyPr>
          <a:lstStyle/>
          <a:p>
            <a:r>
              <a:rPr lang="fr-CA" sz="1050" dirty="0" smtClean="0">
                <a:solidFill>
                  <a:srgbClr val="00B0F0"/>
                </a:solidFill>
              </a:rPr>
              <a:t>Voici les définitions du mot </a:t>
            </a:r>
            <a:r>
              <a:rPr lang="fr-CA" sz="1050" b="1" u="sng" dirty="0" smtClean="0">
                <a:solidFill>
                  <a:srgbClr val="00B0F0"/>
                </a:solidFill>
              </a:rPr>
              <a:t>débridées </a:t>
            </a:r>
            <a:r>
              <a:rPr lang="fr-CA" sz="1050" dirty="0" smtClean="0">
                <a:solidFill>
                  <a:srgbClr val="00B0F0"/>
                </a:solidFill>
              </a:rPr>
              <a:t>dans le Larousse en ligne:</a:t>
            </a:r>
          </a:p>
          <a:p>
            <a:endParaRPr lang="fr-CA" sz="1050" dirty="0">
              <a:solidFill>
                <a:srgbClr val="00B0F0"/>
              </a:solidFill>
            </a:endParaRPr>
          </a:p>
          <a:p>
            <a:pPr fontAlgn="base"/>
            <a:r>
              <a:rPr lang="fr-CA" sz="1050" dirty="0">
                <a:solidFill>
                  <a:srgbClr val="00B0F0"/>
                </a:solidFill>
              </a:rPr>
              <a:t>Être libéré de toute contrainte ; être excessif ; effréné, déchaîné : </a:t>
            </a:r>
            <a:r>
              <a:rPr lang="fr-CA" sz="1050" i="1" dirty="0">
                <a:solidFill>
                  <a:srgbClr val="00B0F0"/>
                </a:solidFill>
              </a:rPr>
              <a:t>Appétits débridés.</a:t>
            </a:r>
            <a:endParaRPr lang="fr-CA" sz="1050" dirty="0">
              <a:solidFill>
                <a:srgbClr val="00B0F0"/>
              </a:solidFill>
            </a:endParaRPr>
          </a:p>
          <a:p>
            <a:r>
              <a:rPr lang="fr-CA" sz="1050" dirty="0">
                <a:solidFill>
                  <a:srgbClr val="00B0F0"/>
                </a:solidFill>
              </a:rPr>
              <a:t> </a:t>
            </a:r>
          </a:p>
          <a:p>
            <a:r>
              <a:rPr lang="fr-CA" sz="1050" dirty="0" smtClean="0">
                <a:solidFill>
                  <a:srgbClr val="00B0F0"/>
                </a:solidFill>
              </a:rPr>
              <a:t>Cette définition ne m’aide pas… Les motos débridées… Il s’agit peut-être d’un terme spécialisé… Faisons une recherche sur Internet.</a:t>
            </a:r>
          </a:p>
          <a:p>
            <a:endParaRPr lang="fr-CA" sz="1050" dirty="0">
              <a:solidFill>
                <a:srgbClr val="00B0F0"/>
              </a:solidFill>
            </a:endParaRPr>
          </a:p>
          <a:p>
            <a:r>
              <a:rPr lang="fr-CA" sz="1050" dirty="0" smtClean="0">
                <a:solidFill>
                  <a:srgbClr val="00B0F0"/>
                </a:solidFill>
              </a:rPr>
              <a:t>Selon le Wiktionnaire, voici la définition d’un débridage:</a:t>
            </a:r>
          </a:p>
          <a:p>
            <a:r>
              <a:rPr lang="fr-CA" sz="1050" dirty="0" smtClean="0">
                <a:solidFill>
                  <a:srgbClr val="00B0F0"/>
                </a:solidFill>
              </a:rPr>
              <a:t>Action</a:t>
            </a:r>
            <a:r>
              <a:rPr lang="fr-CA" sz="1050" dirty="0">
                <a:solidFill>
                  <a:srgbClr val="00B0F0"/>
                </a:solidFill>
              </a:rPr>
              <a:t> de </a:t>
            </a:r>
            <a:r>
              <a:rPr lang="fr-CA" sz="1050" dirty="0" smtClean="0">
                <a:solidFill>
                  <a:srgbClr val="00B0F0"/>
                </a:solidFill>
              </a:rPr>
              <a:t>débrider, </a:t>
            </a:r>
            <a:r>
              <a:rPr lang="fr-CA" sz="1050" dirty="0">
                <a:solidFill>
                  <a:srgbClr val="00B0F0"/>
                </a:solidFill>
              </a:rPr>
              <a:t>de </a:t>
            </a:r>
            <a:r>
              <a:rPr lang="fr-CA" sz="1050" dirty="0" smtClean="0">
                <a:solidFill>
                  <a:srgbClr val="00B0F0"/>
                </a:solidFill>
              </a:rPr>
              <a:t>contourner</a:t>
            </a:r>
            <a:r>
              <a:rPr lang="fr-CA" sz="1050" dirty="0">
                <a:solidFill>
                  <a:srgbClr val="00B0F0"/>
                </a:solidFill>
              </a:rPr>
              <a:t> les limitations </a:t>
            </a:r>
            <a:r>
              <a:rPr lang="fr-CA" sz="1050" dirty="0" smtClean="0">
                <a:solidFill>
                  <a:srgbClr val="00B0F0"/>
                </a:solidFill>
              </a:rPr>
              <a:t>imposées</a:t>
            </a:r>
            <a:r>
              <a:rPr lang="fr-CA" sz="1050" dirty="0">
                <a:solidFill>
                  <a:srgbClr val="00B0F0"/>
                </a:solidFill>
              </a:rPr>
              <a:t> par le fabricant d’un </a:t>
            </a:r>
            <a:r>
              <a:rPr lang="fr-CA" sz="1050" dirty="0" smtClean="0">
                <a:solidFill>
                  <a:srgbClr val="00B0F0"/>
                </a:solidFill>
              </a:rPr>
              <a:t>appareil.</a:t>
            </a:r>
          </a:p>
          <a:p>
            <a:r>
              <a:rPr lang="fr-CA" sz="1050" i="1" dirty="0" smtClean="0">
                <a:solidFill>
                  <a:srgbClr val="00B0F0"/>
                </a:solidFill>
              </a:rPr>
              <a:t>La </a:t>
            </a:r>
            <a:r>
              <a:rPr lang="fr-CA" sz="1050" i="1" dirty="0">
                <a:solidFill>
                  <a:srgbClr val="00B0F0"/>
                </a:solidFill>
              </a:rPr>
              <a:t>loi prévoit des pénalités et ce même pour le motard de bonne foi qui aurait ignoré le </a:t>
            </a:r>
            <a:r>
              <a:rPr lang="fr-CA" sz="1050" b="1" i="1" dirty="0">
                <a:solidFill>
                  <a:srgbClr val="00B0F0"/>
                </a:solidFill>
              </a:rPr>
              <a:t>débridage</a:t>
            </a:r>
            <a:r>
              <a:rPr lang="fr-CA" sz="1050" i="1" dirty="0">
                <a:solidFill>
                  <a:srgbClr val="00B0F0"/>
                </a:solidFill>
              </a:rPr>
              <a:t> de sa moto</a:t>
            </a:r>
            <a:r>
              <a:rPr lang="fr-CA" sz="1050" dirty="0" smtClean="0">
                <a:solidFill>
                  <a:srgbClr val="00B0F0"/>
                </a:solidFill>
              </a:rPr>
              <a:t>.</a:t>
            </a:r>
          </a:p>
          <a:p>
            <a:r>
              <a:rPr lang="fr-CA" sz="1050" dirty="0" smtClean="0">
                <a:solidFill>
                  <a:srgbClr val="00B0F0"/>
                </a:solidFill>
              </a:rPr>
              <a:t>Donc, même sens que «modifier»…</a:t>
            </a:r>
            <a:endParaRPr lang="fr-CA" sz="1050" dirty="0">
              <a:solidFill>
                <a:srgbClr val="00B0F0"/>
              </a:solidFill>
            </a:endParaRPr>
          </a:p>
        </p:txBody>
      </p:sp>
      <p:sp>
        <p:nvSpPr>
          <p:cNvPr id="6" name="ZoneTexte 5"/>
          <p:cNvSpPr txBox="1"/>
          <p:nvPr/>
        </p:nvSpPr>
        <p:spPr>
          <a:xfrm>
            <a:off x="4690256" y="3933056"/>
            <a:ext cx="5472608" cy="461665"/>
          </a:xfrm>
          <a:prstGeom prst="rect">
            <a:avLst/>
          </a:prstGeom>
          <a:noFill/>
          <a:ln w="19050">
            <a:solidFill>
              <a:srgbClr val="FF0000"/>
            </a:solidFill>
          </a:ln>
        </p:spPr>
        <p:txBody>
          <a:bodyPr wrap="square" rtlCol="0">
            <a:spAutoFit/>
          </a:bodyPr>
          <a:lstStyle/>
          <a:p>
            <a:r>
              <a:rPr lang="fr-CA" sz="1200" dirty="0" smtClean="0">
                <a:solidFill>
                  <a:srgbClr val="FF0000"/>
                </a:solidFill>
              </a:rPr>
              <a:t>Pourquoi l’auteur ne développe-t-il pas cette idée? Cette mesure a-t-elle été appliquée dans certains pays? Pourquoi ce texte ne contient-il pas de conclusion? </a:t>
            </a:r>
            <a:endParaRPr lang="fr-CA" sz="1200" dirty="0">
              <a:solidFill>
                <a:srgbClr val="FF0000"/>
              </a:solidFill>
            </a:endParaRPr>
          </a:p>
        </p:txBody>
      </p:sp>
      <p:cxnSp>
        <p:nvCxnSpPr>
          <p:cNvPr id="7" name="Connecteur droit avec flèche 6"/>
          <p:cNvCxnSpPr/>
          <p:nvPr/>
        </p:nvCxnSpPr>
        <p:spPr>
          <a:xfrm flipH="1">
            <a:off x="4114192" y="4005064"/>
            <a:ext cx="576064" cy="388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Accolade ouvrante 7"/>
          <p:cNvSpPr/>
          <p:nvPr/>
        </p:nvSpPr>
        <p:spPr>
          <a:xfrm>
            <a:off x="1360344" y="1196752"/>
            <a:ext cx="93758" cy="3118638"/>
          </a:xfrm>
          <a:prstGeom prst="leftBrace">
            <a:avLst>
              <a:gd name="adj1" fmla="val 8333"/>
              <a:gd name="adj2" fmla="val 5284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9" name="ZoneTexte 8"/>
          <p:cNvSpPr txBox="1"/>
          <p:nvPr/>
        </p:nvSpPr>
        <p:spPr>
          <a:xfrm>
            <a:off x="357252" y="1255400"/>
            <a:ext cx="864096" cy="2677656"/>
          </a:xfrm>
          <a:prstGeom prst="rect">
            <a:avLst/>
          </a:prstGeom>
          <a:noFill/>
          <a:ln w="19050">
            <a:solidFill>
              <a:srgbClr val="00B050"/>
            </a:solidFill>
          </a:ln>
        </p:spPr>
        <p:txBody>
          <a:bodyPr wrap="square" rtlCol="0">
            <a:spAutoFit/>
          </a:bodyPr>
          <a:lstStyle/>
          <a:p>
            <a:r>
              <a:rPr lang="fr-CA" sz="1200" dirty="0" smtClean="0">
                <a:solidFill>
                  <a:srgbClr val="00B050"/>
                </a:solidFill>
              </a:rPr>
              <a:t>De qui ou de quoi parle-t-on?</a:t>
            </a:r>
          </a:p>
          <a:p>
            <a:endParaRPr lang="fr-CA" sz="1200" dirty="0" smtClean="0">
              <a:solidFill>
                <a:srgbClr val="00B050"/>
              </a:solidFill>
            </a:endParaRPr>
          </a:p>
          <a:p>
            <a:r>
              <a:rPr lang="fr-CA" sz="1200" dirty="0" smtClean="0">
                <a:solidFill>
                  <a:srgbClr val="00B050"/>
                </a:solidFill>
              </a:rPr>
              <a:t>Créer un couvre-feu le week-end et limiter le nombre de passagers.</a:t>
            </a:r>
            <a:endParaRPr lang="fr-CA" sz="1200" dirty="0">
              <a:solidFill>
                <a:srgbClr val="00B050"/>
              </a:solidFill>
            </a:endParaRPr>
          </a:p>
          <a:p>
            <a:r>
              <a:rPr lang="fr-CA" sz="1200" dirty="0" smtClean="0">
                <a:solidFill>
                  <a:srgbClr val="00B050"/>
                </a:solidFill>
              </a:rPr>
              <a:t>(IP)</a:t>
            </a:r>
            <a:endParaRPr lang="fr-CA" sz="1200" dirty="0">
              <a:solidFill>
                <a:srgbClr val="00B050"/>
              </a:solidFill>
            </a:endParaRPr>
          </a:p>
        </p:txBody>
      </p:sp>
      <p:sp>
        <p:nvSpPr>
          <p:cNvPr id="10" name="ZoneTexte 9"/>
          <p:cNvSpPr txBox="1"/>
          <p:nvPr/>
        </p:nvSpPr>
        <p:spPr>
          <a:xfrm>
            <a:off x="1922790" y="563122"/>
            <a:ext cx="6187845" cy="461665"/>
          </a:xfrm>
          <a:prstGeom prst="rect">
            <a:avLst/>
          </a:prstGeom>
          <a:noFill/>
          <a:ln w="19050">
            <a:solidFill>
              <a:srgbClr val="00B050"/>
            </a:solidFill>
          </a:ln>
        </p:spPr>
        <p:txBody>
          <a:bodyPr wrap="square" rtlCol="0">
            <a:spAutoFit/>
          </a:bodyPr>
          <a:lstStyle/>
          <a:p>
            <a:r>
              <a:rPr lang="fr-CA" sz="1200" dirty="0" smtClean="0">
                <a:solidFill>
                  <a:srgbClr val="00B050"/>
                </a:solidFill>
              </a:rPr>
              <a:t>Le taux de mortalité des jeunes est le plus élevé la nuit durant les week-end.  La solution: instaurer un couvre-feu entre minuit et 6 heures. La mesure est efficace.(IS)</a:t>
            </a:r>
            <a:endParaRPr lang="fr-CA" sz="1200" dirty="0">
              <a:solidFill>
                <a:srgbClr val="00B050"/>
              </a:solidFill>
            </a:endParaRPr>
          </a:p>
        </p:txBody>
      </p:sp>
      <p:sp>
        <p:nvSpPr>
          <p:cNvPr id="11" name="Accolade ouvrante 10"/>
          <p:cNvSpPr/>
          <p:nvPr/>
        </p:nvSpPr>
        <p:spPr>
          <a:xfrm>
            <a:off x="1360344" y="4394721"/>
            <a:ext cx="125556" cy="1482551"/>
          </a:xfrm>
          <a:prstGeom prst="leftBrace">
            <a:avLst>
              <a:gd name="adj1" fmla="val 8333"/>
              <a:gd name="adj2" fmla="val 53922"/>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2" name="ZoneTexte 11"/>
          <p:cNvSpPr txBox="1"/>
          <p:nvPr/>
        </p:nvSpPr>
        <p:spPr>
          <a:xfrm>
            <a:off x="384772" y="4018465"/>
            <a:ext cx="864096" cy="2492990"/>
          </a:xfrm>
          <a:prstGeom prst="rect">
            <a:avLst/>
          </a:prstGeom>
          <a:noFill/>
          <a:ln w="19050">
            <a:solidFill>
              <a:srgbClr val="00B050"/>
            </a:solidFill>
          </a:ln>
        </p:spPr>
        <p:txBody>
          <a:bodyPr wrap="square" rtlCol="0">
            <a:spAutoFit/>
          </a:bodyPr>
          <a:lstStyle/>
          <a:p>
            <a:r>
              <a:rPr lang="fr-CA" sz="1200" dirty="0" smtClean="0">
                <a:solidFill>
                  <a:srgbClr val="00B050"/>
                </a:solidFill>
              </a:rPr>
              <a:t>De qui ou de quoi parle-t-on?</a:t>
            </a:r>
          </a:p>
          <a:p>
            <a:r>
              <a:rPr lang="fr-CA" sz="1200" dirty="0" smtClean="0">
                <a:solidFill>
                  <a:srgbClr val="00B050"/>
                </a:solidFill>
              </a:rPr>
              <a:t>Interdire la conduite de véhicules très puissants.</a:t>
            </a:r>
          </a:p>
          <a:p>
            <a:r>
              <a:rPr lang="fr-CA" sz="1200" dirty="0" smtClean="0">
                <a:solidFill>
                  <a:srgbClr val="00B050"/>
                </a:solidFill>
              </a:rPr>
              <a:t>(IP)</a:t>
            </a:r>
          </a:p>
          <a:p>
            <a:endParaRPr lang="fr-CA" sz="1200" dirty="0" smtClean="0">
              <a:solidFill>
                <a:srgbClr val="00B050"/>
              </a:solidFill>
            </a:endParaRPr>
          </a:p>
        </p:txBody>
      </p:sp>
      <p:sp>
        <p:nvSpPr>
          <p:cNvPr id="13" name="ZoneTexte 12"/>
          <p:cNvSpPr txBox="1"/>
          <p:nvPr/>
        </p:nvSpPr>
        <p:spPr>
          <a:xfrm>
            <a:off x="7850610" y="5471492"/>
            <a:ext cx="2451250" cy="646331"/>
          </a:xfrm>
          <a:prstGeom prst="rect">
            <a:avLst/>
          </a:prstGeom>
          <a:noFill/>
          <a:ln w="19050">
            <a:solidFill>
              <a:srgbClr val="00B050"/>
            </a:solidFill>
          </a:ln>
        </p:spPr>
        <p:txBody>
          <a:bodyPr wrap="square" rtlCol="0">
            <a:spAutoFit/>
          </a:bodyPr>
          <a:lstStyle/>
          <a:p>
            <a:r>
              <a:rPr lang="fr-CA" sz="1200" dirty="0" smtClean="0">
                <a:solidFill>
                  <a:srgbClr val="00B050"/>
                </a:solidFill>
              </a:rPr>
              <a:t>Idée inspirée du permis de moto. Aucun pays n’a appliqué cette mesure. (IS)</a:t>
            </a:r>
          </a:p>
        </p:txBody>
      </p:sp>
    </p:spTree>
    <p:extLst>
      <p:ext uri="{BB962C8B-B14F-4D97-AF65-F5344CB8AC3E}">
        <p14:creationId xmlns:p14="http://schemas.microsoft.com/office/powerpoint/2010/main" val="354448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053852" y="692696"/>
            <a:ext cx="10441160" cy="4680520"/>
          </a:xfrm>
          <a:effectLst>
            <a:glow rad="228600">
              <a:schemeClr val="accent2">
                <a:satMod val="175000"/>
                <a:alpha val="40000"/>
              </a:schemeClr>
            </a:glow>
          </a:effectLst>
        </p:spPr>
        <p:txBody>
          <a:bodyPr rtlCol="0">
            <a:normAutofit fontScale="92500" lnSpcReduction="10000"/>
          </a:bodyPr>
          <a:lstStyle/>
          <a:p>
            <a:pPr marL="0" indent="0" rtl="0">
              <a:buNone/>
            </a:pPr>
            <a:r>
              <a:rPr lang="fr-FR" sz="2900" dirty="0" smtClean="0"/>
              <a:t>  Essayons maintenant de déterminer si j’ai compris le </a:t>
            </a:r>
            <a:r>
              <a:rPr lang="fr-FR" sz="2900" dirty="0" smtClean="0">
                <a:effectLst>
                  <a:glow rad="228600">
                    <a:schemeClr val="accent2">
                      <a:satMod val="175000"/>
                      <a:alpha val="40000"/>
                    </a:schemeClr>
                  </a:glow>
                </a:effectLst>
              </a:rPr>
              <a:t>sens global du texte</a:t>
            </a:r>
            <a:r>
              <a:rPr lang="fr-FR" sz="2900" dirty="0" smtClean="0"/>
              <a:t> en le résumant:</a:t>
            </a:r>
          </a:p>
          <a:p>
            <a:pPr rtl="0"/>
            <a:r>
              <a:rPr lang="fr-FR" sz="2900" u="sng" dirty="0" smtClean="0"/>
              <a:t>Le sujet</a:t>
            </a:r>
            <a:r>
              <a:rPr lang="fr-FR" sz="2900" dirty="0" smtClean="0"/>
              <a:t>: doit-on hausser ou non l’âge d’obtention du permis de conduire?</a:t>
            </a:r>
          </a:p>
          <a:p>
            <a:pPr rtl="0"/>
            <a:r>
              <a:rPr lang="fr-FR" sz="2900" u="sng" dirty="0" smtClean="0"/>
              <a:t>La prise de position de l’auteur</a:t>
            </a:r>
            <a:r>
              <a:rPr lang="fr-FR" sz="2900" dirty="0" smtClean="0"/>
              <a:t>: il ne croit pas que hausser l’âge soit la solution.</a:t>
            </a:r>
          </a:p>
          <a:p>
            <a:pPr rtl="0"/>
            <a:r>
              <a:rPr lang="fr-FR" sz="2900" u="sng" dirty="0" smtClean="0"/>
              <a:t>Les idées principales</a:t>
            </a:r>
            <a:r>
              <a:rPr lang="fr-FR" sz="2900" dirty="0" smtClean="0"/>
              <a:t>: solutions avancées par l’auteur (examen à passer après l’obtention </a:t>
            </a:r>
            <a:r>
              <a:rPr lang="fr-FR" sz="2900" smtClean="0"/>
              <a:t>du diplôme, </a:t>
            </a:r>
            <a:r>
              <a:rPr lang="fr-FR" sz="2900" dirty="0" smtClean="0"/>
              <a:t>instauration d’un couvre-feu les week-end et interdiction de conduire des véhicules puissants).</a:t>
            </a:r>
          </a:p>
          <a:p>
            <a:pPr rtl="0"/>
            <a:r>
              <a:rPr lang="fr-FR" sz="2900" u="sng" dirty="0" smtClean="0"/>
              <a:t>Autres remarques</a:t>
            </a:r>
            <a:r>
              <a:rPr lang="fr-FR" sz="2900" dirty="0" smtClean="0"/>
              <a:t>: les solutions proposées sont plus ou moins efficaces et l’auteur ne conclut pas son texte.</a:t>
            </a:r>
            <a:endParaRPr lang="fr-FR" sz="2900" u="sng"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2314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Troisième étape: après la lecture</a:t>
            </a:r>
            <a:endParaRPr lang="fr-FR" dirty="0"/>
          </a:p>
        </p:txBody>
      </p:sp>
      <p:sp>
        <p:nvSpPr>
          <p:cNvPr id="14" name="Espace réservé du contenu 13"/>
          <p:cNvSpPr>
            <a:spLocks noGrp="1"/>
          </p:cNvSpPr>
          <p:nvPr>
            <p:ph idx="1"/>
          </p:nvPr>
        </p:nvSpPr>
        <p:spPr>
          <a:xfrm>
            <a:off x="1218883" y="1803400"/>
            <a:ext cx="9751060" cy="4433912"/>
          </a:xfrm>
        </p:spPr>
        <p:txBody>
          <a:bodyPr rtlCol="0">
            <a:normAutofit lnSpcReduction="10000"/>
          </a:bodyPr>
          <a:lstStyle/>
          <a:p>
            <a:pPr rtl="0"/>
            <a:r>
              <a:rPr lang="fr-FR" sz="2900" dirty="0" smtClean="0"/>
              <a:t>Se questionner sur le texte lu et sur sa compétence de lecteur:</a:t>
            </a:r>
          </a:p>
          <a:p>
            <a:pPr marL="0" indent="0">
              <a:buNone/>
            </a:pPr>
            <a:r>
              <a:rPr lang="fr-FR" sz="2900" dirty="0" smtClean="0"/>
              <a:t>«Ce texte était-il difficile à comprendre? Si oui, pourquoi?»</a:t>
            </a:r>
          </a:p>
          <a:p>
            <a:pPr marL="0" indent="0">
              <a:buNone/>
            </a:pPr>
            <a:r>
              <a:rPr lang="fr-FR" sz="2900" dirty="0" smtClean="0"/>
              <a:t>«Suis-je prêt à accomplir la tâche demandée?»</a:t>
            </a:r>
          </a:p>
          <a:p>
            <a:pPr marL="0" indent="0">
              <a:buNone/>
            </a:pPr>
            <a:r>
              <a:rPr lang="fr-FR" sz="2900" dirty="0" smtClean="0"/>
              <a:t>«Ai-je besoin de relire le texte?»</a:t>
            </a:r>
          </a:p>
          <a:p>
            <a:pPr marL="0" indent="0">
              <a:buNone/>
            </a:pPr>
            <a:r>
              <a:rPr lang="fr-FR" sz="2900" dirty="0" smtClean="0"/>
              <a:t>«Ai-je appliqué les stratégies de lecture appropriées?» (voir mon signet)</a:t>
            </a:r>
          </a:p>
          <a:p>
            <a:pPr marL="0" indent="0">
              <a:buNone/>
            </a:pPr>
            <a:r>
              <a:rPr lang="fr-FR" sz="2900" dirty="0" smtClean="0"/>
              <a:t>«Est-ce que je considère que j’ai lu de façon active et en étant curieux?»</a:t>
            </a:r>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234791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Dans cette capsule pédagogique, vous apprendrez à:</a:t>
            </a:r>
            <a:endParaRPr lang="fr-FR" dirty="0"/>
          </a:p>
        </p:txBody>
      </p:sp>
      <p:sp>
        <p:nvSpPr>
          <p:cNvPr id="14" name="Espace réservé du contenu 13"/>
          <p:cNvSpPr>
            <a:spLocks noGrp="1"/>
          </p:cNvSpPr>
          <p:nvPr>
            <p:ph idx="1"/>
          </p:nvPr>
        </p:nvSpPr>
        <p:spPr>
          <a:xfrm>
            <a:off x="1218883" y="1803400"/>
            <a:ext cx="9751060" cy="4433912"/>
          </a:xfrm>
          <a:effectLst>
            <a:glow rad="228600">
              <a:schemeClr val="accent6">
                <a:satMod val="175000"/>
                <a:alpha val="40000"/>
              </a:schemeClr>
            </a:glow>
          </a:effectLst>
        </p:spPr>
        <p:txBody>
          <a:bodyPr rtlCol="0">
            <a:normAutofit fontScale="70000" lnSpcReduction="20000"/>
          </a:bodyPr>
          <a:lstStyle/>
          <a:p>
            <a:pPr marL="0" indent="0">
              <a:buNone/>
            </a:pPr>
            <a:r>
              <a:rPr lang="fr-FR" sz="2800" dirty="0" smtClean="0">
                <a:effectLst>
                  <a:glow rad="228600">
                    <a:schemeClr val="accent2">
                      <a:satMod val="175000"/>
                      <a:alpha val="40000"/>
                    </a:schemeClr>
                  </a:glow>
                </a:effectLst>
              </a:rPr>
              <a:t> </a:t>
            </a:r>
            <a:r>
              <a:rPr lang="fr-FR" sz="3400" dirty="0" smtClean="0">
                <a:effectLst>
                  <a:glow rad="228600">
                    <a:schemeClr val="accent2">
                      <a:satMod val="175000"/>
                      <a:alpha val="40000"/>
                    </a:schemeClr>
                  </a:glow>
                </a:effectLst>
              </a:rPr>
              <a:t>Quoi</a:t>
            </a:r>
            <a:r>
              <a:rPr lang="fr-FR" sz="3400" dirty="0">
                <a:effectLst>
                  <a:glow rad="228600">
                    <a:schemeClr val="accent2">
                      <a:satMod val="175000"/>
                      <a:alpha val="40000"/>
                    </a:schemeClr>
                  </a:glow>
                </a:effectLst>
              </a:rPr>
              <a:t>?</a:t>
            </a:r>
            <a:endParaRPr lang="fr-FR" sz="3400" dirty="0"/>
          </a:p>
          <a:p>
            <a:pPr rtl="0"/>
            <a:r>
              <a:rPr lang="fr-FR" sz="2900" dirty="0" smtClean="0"/>
              <a:t>Vous questionner avant, pendant et après la lecture d’un texte;</a:t>
            </a:r>
          </a:p>
          <a:p>
            <a:pPr rtl="0"/>
            <a:r>
              <a:rPr lang="fr-FR" sz="2900" dirty="0" smtClean="0"/>
              <a:t>Faire le survol d’un texte;</a:t>
            </a:r>
          </a:p>
          <a:p>
            <a:pPr marL="0" indent="0">
              <a:buNone/>
            </a:pPr>
            <a:r>
              <a:rPr lang="fr-FR" sz="3500" dirty="0" smtClean="0">
                <a:effectLst>
                  <a:glow rad="228600">
                    <a:schemeClr val="accent2">
                      <a:satMod val="175000"/>
                      <a:alpha val="40000"/>
                    </a:schemeClr>
                  </a:glow>
                </a:effectLst>
              </a:rPr>
              <a:t>Pourquoi?</a:t>
            </a:r>
            <a:endParaRPr lang="fr-FR" sz="3500" dirty="0">
              <a:effectLst>
                <a:glow rad="228600">
                  <a:schemeClr val="accent2">
                    <a:satMod val="175000"/>
                    <a:alpha val="40000"/>
                  </a:schemeClr>
                </a:glow>
              </a:effectLst>
            </a:endParaRPr>
          </a:p>
          <a:p>
            <a:pPr rtl="0"/>
            <a:r>
              <a:rPr lang="fr-FR" dirty="0" smtClean="0"/>
              <a:t> </a:t>
            </a:r>
            <a:r>
              <a:rPr lang="fr-FR" sz="2900" dirty="0" smtClean="0"/>
              <a:t>Pour améliorer vos compétences en lecture;</a:t>
            </a:r>
          </a:p>
          <a:p>
            <a:pPr marL="0" indent="0" rtl="0">
              <a:buNone/>
            </a:pPr>
            <a:r>
              <a:rPr lang="fr-FR" sz="3300" dirty="0" smtClean="0">
                <a:effectLst>
                  <a:glow rad="228600">
                    <a:schemeClr val="accent2">
                      <a:satMod val="175000"/>
                      <a:alpha val="40000"/>
                    </a:schemeClr>
                  </a:glow>
                </a:effectLst>
              </a:rPr>
              <a:t>Quand?</a:t>
            </a:r>
          </a:p>
          <a:p>
            <a:pPr rtl="0"/>
            <a:r>
              <a:rPr lang="fr-FR" sz="2900" dirty="0" smtClean="0"/>
              <a:t>Chaque fois que vous lisez un texte;</a:t>
            </a:r>
          </a:p>
          <a:p>
            <a:pPr marL="0" indent="0">
              <a:buNone/>
            </a:pPr>
            <a:r>
              <a:rPr lang="fr-FR" sz="3200" dirty="0" smtClean="0">
                <a:effectLst>
                  <a:glow rad="228600">
                    <a:schemeClr val="accent2">
                      <a:satMod val="175000"/>
                      <a:alpha val="40000"/>
                    </a:schemeClr>
                  </a:glow>
                </a:effectLst>
              </a:rPr>
              <a:t>Comment</a:t>
            </a:r>
            <a:r>
              <a:rPr lang="fr-FR" sz="3200" dirty="0">
                <a:effectLst>
                  <a:glow rad="228600">
                    <a:schemeClr val="accent2">
                      <a:satMod val="175000"/>
                      <a:alpha val="40000"/>
                    </a:schemeClr>
                  </a:glow>
                </a:effectLst>
              </a:rPr>
              <a:t>?</a:t>
            </a:r>
          </a:p>
          <a:p>
            <a:r>
              <a:rPr lang="fr-FR" sz="2900" dirty="0"/>
              <a:t>En suivant, étape par étape, le modèle présenté par votre enseignant(e);</a:t>
            </a:r>
          </a:p>
          <a:p>
            <a:r>
              <a:rPr lang="fr-FR" sz="2900" dirty="0"/>
              <a:t>En reproduisant la démarche proposée en pratique guidée et de façon autonome.</a:t>
            </a:r>
          </a:p>
          <a:p>
            <a:pPr marL="0" indent="0" rtl="0">
              <a:buNone/>
            </a:pPr>
            <a:endParaRPr lang="fr-FR" dirty="0" smtClean="0"/>
          </a:p>
        </p:txBody>
      </p:sp>
    </p:spTree>
    <p:custDataLst>
      <p:tags r:id="rId1"/>
    </p:custDataLst>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218883" y="1803400"/>
            <a:ext cx="9751060" cy="4433912"/>
          </a:xfrm>
        </p:spPr>
        <p:txBody>
          <a:bodyPr rtlCol="0">
            <a:normAutofit/>
          </a:bodyPr>
          <a:lstStyle/>
          <a:p>
            <a:pPr marL="0" indent="0">
              <a:buNone/>
            </a:pPr>
            <a:endParaRPr lang="fr-FR" sz="2900" dirty="0" smtClean="0"/>
          </a:p>
          <a:p>
            <a:pPr marL="0" indent="0">
              <a:buNone/>
            </a:pPr>
            <a:r>
              <a:rPr lang="fr-CA" sz="2800" dirty="0" smtClean="0"/>
              <a:t>«Lire </a:t>
            </a:r>
            <a:r>
              <a:rPr lang="fr-CA" sz="2800" dirty="0"/>
              <a:t>ressemble à regarder l'horizon. D'abord, on ne voit qu'une ligne noire. Puis, on voit des mondes</a:t>
            </a:r>
            <a:r>
              <a:rPr lang="fr-CA" sz="2800" dirty="0" smtClean="0"/>
              <a:t>.»</a:t>
            </a:r>
            <a:endParaRPr lang="fr-CA" sz="2800" dirty="0"/>
          </a:p>
          <a:p>
            <a:pPr marL="0" indent="0">
              <a:buNone/>
            </a:pPr>
            <a:r>
              <a:rPr lang="fr-CA" sz="2800" i="1" dirty="0" err="1"/>
              <a:t>Érik</a:t>
            </a:r>
            <a:r>
              <a:rPr lang="fr-CA" sz="2800" i="1" dirty="0"/>
              <a:t> Orsenna</a:t>
            </a:r>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80516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Première étape: avant la lecture</a:t>
            </a:r>
            <a:endParaRPr lang="fr-FR" dirty="0"/>
          </a:p>
        </p:txBody>
      </p:sp>
      <p:sp>
        <p:nvSpPr>
          <p:cNvPr id="14" name="Espace réservé du contenu 13"/>
          <p:cNvSpPr>
            <a:spLocks noGrp="1"/>
          </p:cNvSpPr>
          <p:nvPr>
            <p:ph idx="1"/>
          </p:nvPr>
        </p:nvSpPr>
        <p:spPr>
          <a:xfrm>
            <a:off x="1218883" y="1803400"/>
            <a:ext cx="9751060" cy="4433912"/>
          </a:xfrm>
          <a:effectLst>
            <a:glow rad="228600">
              <a:schemeClr val="accent2">
                <a:satMod val="175000"/>
                <a:alpha val="40000"/>
              </a:schemeClr>
            </a:glow>
          </a:effectLst>
        </p:spPr>
        <p:txBody>
          <a:bodyPr rtlCol="0">
            <a:normAutofit/>
          </a:bodyPr>
          <a:lstStyle/>
          <a:p>
            <a:pPr rtl="0"/>
            <a:r>
              <a:rPr lang="fr-FR" sz="2900" dirty="0" smtClean="0"/>
              <a:t>Se questionner sur </a:t>
            </a:r>
            <a:r>
              <a:rPr lang="fr-FR" sz="2900" dirty="0" smtClean="0">
                <a:effectLst>
                  <a:glow rad="228600">
                    <a:schemeClr val="accent2">
                      <a:satMod val="175000"/>
                      <a:alpha val="40000"/>
                    </a:schemeClr>
                  </a:glow>
                </a:effectLst>
              </a:rPr>
              <a:t>son intention de lecture</a:t>
            </a:r>
            <a:r>
              <a:rPr lang="fr-FR" sz="2900" dirty="0" smtClean="0"/>
              <a:t>:</a:t>
            </a:r>
          </a:p>
          <a:p>
            <a:pPr marL="0" indent="0">
              <a:buNone/>
            </a:pPr>
            <a:r>
              <a:rPr lang="fr-FR" sz="2900" dirty="0" smtClean="0"/>
              <a:t> </a:t>
            </a:r>
            <a:r>
              <a:rPr lang="fr-FR" sz="2900" dirty="0"/>
              <a:t>Je dois lire ce texte pour… </a:t>
            </a:r>
            <a:endParaRPr lang="fr-FR" sz="2900" dirty="0" smtClean="0"/>
          </a:p>
          <a:p>
            <a:pPr>
              <a:buFontTx/>
              <a:buChar char="-"/>
            </a:pPr>
            <a:r>
              <a:rPr lang="fr-FR" sz="2900" dirty="0" smtClean="0"/>
              <a:t> répondre </a:t>
            </a:r>
            <a:r>
              <a:rPr lang="fr-FR" sz="2900" dirty="0"/>
              <a:t>à des </a:t>
            </a:r>
            <a:r>
              <a:rPr lang="fr-FR" sz="2900" dirty="0" smtClean="0"/>
              <a:t>questions</a:t>
            </a:r>
          </a:p>
          <a:p>
            <a:pPr>
              <a:buFontTx/>
              <a:buChar char="-"/>
            </a:pPr>
            <a:r>
              <a:rPr lang="fr-FR" sz="2900" dirty="0" smtClean="0"/>
              <a:t> </a:t>
            </a:r>
            <a:r>
              <a:rPr lang="fr-FR" sz="2900" dirty="0"/>
              <a:t>préparer une présentation </a:t>
            </a:r>
            <a:r>
              <a:rPr lang="fr-FR" sz="2900" dirty="0" smtClean="0"/>
              <a:t>orale</a:t>
            </a:r>
          </a:p>
          <a:p>
            <a:pPr>
              <a:buFontTx/>
              <a:buChar char="-"/>
            </a:pPr>
            <a:r>
              <a:rPr lang="fr-FR" sz="2900" dirty="0" smtClean="0"/>
              <a:t> </a:t>
            </a:r>
            <a:r>
              <a:rPr lang="fr-FR" sz="2900" dirty="0"/>
              <a:t>comprendre des </a:t>
            </a:r>
            <a:r>
              <a:rPr lang="fr-FR" sz="2900" dirty="0" smtClean="0"/>
              <a:t>consignes</a:t>
            </a:r>
          </a:p>
          <a:p>
            <a:pPr marL="0" indent="0">
              <a:buNone/>
            </a:pPr>
            <a:r>
              <a:rPr lang="fr-FR" sz="2900" dirty="0" smtClean="0"/>
              <a:t>-  résoudre un problème</a:t>
            </a:r>
          </a:p>
          <a:p>
            <a:pPr>
              <a:buFontTx/>
              <a:buChar char="-"/>
            </a:pPr>
            <a:r>
              <a:rPr lang="fr-FR" sz="2900" dirty="0" smtClean="0"/>
              <a:t> </a:t>
            </a:r>
            <a:r>
              <a:rPr lang="fr-FR" sz="2900" dirty="0"/>
              <a:t>etc</a:t>
            </a:r>
            <a:r>
              <a:rPr lang="fr-FR" sz="2900" dirty="0" smtClean="0"/>
              <a:t>.</a:t>
            </a:r>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17035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Première étape: avant la lecture</a:t>
            </a:r>
            <a:endParaRPr lang="fr-FR" dirty="0"/>
          </a:p>
        </p:txBody>
      </p:sp>
      <p:sp>
        <p:nvSpPr>
          <p:cNvPr id="14" name="Espace réservé du contenu 13"/>
          <p:cNvSpPr>
            <a:spLocks noGrp="1"/>
          </p:cNvSpPr>
          <p:nvPr>
            <p:ph idx="1"/>
          </p:nvPr>
        </p:nvSpPr>
        <p:spPr>
          <a:xfrm>
            <a:off x="1218883" y="1803400"/>
            <a:ext cx="9751060" cy="4433912"/>
          </a:xfrm>
          <a:effectLst>
            <a:glow rad="228600">
              <a:schemeClr val="accent2">
                <a:satMod val="175000"/>
                <a:alpha val="40000"/>
              </a:schemeClr>
            </a:glow>
          </a:effectLst>
        </p:spPr>
        <p:txBody>
          <a:bodyPr rtlCol="0">
            <a:normAutofit/>
          </a:bodyPr>
          <a:lstStyle/>
          <a:p>
            <a:pPr rtl="0"/>
            <a:r>
              <a:rPr lang="fr-FR" sz="2900" dirty="0" smtClean="0">
                <a:effectLst>
                  <a:glow rad="228600">
                    <a:schemeClr val="accent2">
                      <a:satMod val="175000"/>
                      <a:alpha val="40000"/>
                    </a:schemeClr>
                  </a:glow>
                </a:effectLst>
              </a:rPr>
              <a:t>Survoler le texte </a:t>
            </a:r>
            <a:r>
              <a:rPr lang="fr-FR" sz="2900" dirty="0" smtClean="0"/>
              <a:t>en observant son organisation:</a:t>
            </a:r>
          </a:p>
          <a:p>
            <a:pPr>
              <a:buFontTx/>
              <a:buChar char="-"/>
            </a:pPr>
            <a:r>
              <a:rPr lang="fr-FR" sz="2900" dirty="0" smtClean="0"/>
              <a:t>Les intitulés(le titre, les intertitres, les sous-titres)</a:t>
            </a:r>
          </a:p>
          <a:p>
            <a:pPr>
              <a:buFontTx/>
              <a:buChar char="-"/>
            </a:pPr>
            <a:r>
              <a:rPr lang="fr-FR" sz="2900" dirty="0"/>
              <a:t>L</a:t>
            </a:r>
            <a:r>
              <a:rPr lang="fr-FR" sz="2900" dirty="0" smtClean="0"/>
              <a:t>e découpage du texte (paragraphes, vers, chapitres)</a:t>
            </a:r>
          </a:p>
          <a:p>
            <a:pPr>
              <a:buFontTx/>
              <a:buChar char="-"/>
            </a:pPr>
            <a:r>
              <a:rPr lang="fr-FR" sz="2900" dirty="0" smtClean="0"/>
              <a:t>La typographie (les marges, les interlignes, les alinéas, les caractères gras, la pagination, les soulignements, etc.)</a:t>
            </a:r>
          </a:p>
          <a:p>
            <a:pPr>
              <a:buFontTx/>
              <a:buChar char="-"/>
            </a:pPr>
            <a:r>
              <a:rPr lang="fr-FR" sz="2900" dirty="0" smtClean="0"/>
              <a:t>Les insertions (tableaux, graphiques, illustrations, notes de bas de page, etc.)</a:t>
            </a:r>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8250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Première étape: avant la lecture</a:t>
            </a:r>
            <a:endParaRPr lang="fr-FR" dirty="0"/>
          </a:p>
        </p:txBody>
      </p:sp>
      <p:sp>
        <p:nvSpPr>
          <p:cNvPr id="14" name="Espace réservé du contenu 13"/>
          <p:cNvSpPr>
            <a:spLocks noGrp="1"/>
          </p:cNvSpPr>
          <p:nvPr>
            <p:ph idx="1"/>
          </p:nvPr>
        </p:nvSpPr>
        <p:spPr>
          <a:xfrm>
            <a:off x="1218883" y="1803400"/>
            <a:ext cx="9751060" cy="4433912"/>
          </a:xfrm>
        </p:spPr>
        <p:txBody>
          <a:bodyPr rtlCol="0">
            <a:normAutofit/>
          </a:bodyPr>
          <a:lstStyle/>
          <a:p>
            <a:pPr rtl="0"/>
            <a:r>
              <a:rPr lang="fr-FR" sz="2900" dirty="0" smtClean="0"/>
              <a:t>Se questionner sur la </a:t>
            </a:r>
            <a:r>
              <a:rPr lang="fr-FR" sz="2900" dirty="0" smtClean="0">
                <a:effectLst>
                  <a:glow rad="228600">
                    <a:schemeClr val="accent2">
                      <a:satMod val="175000"/>
                      <a:alpha val="40000"/>
                    </a:schemeClr>
                  </a:glow>
                </a:effectLst>
              </a:rPr>
              <a:t>catégorie</a:t>
            </a:r>
            <a:r>
              <a:rPr lang="fr-FR" sz="2900" dirty="0" smtClean="0"/>
              <a:t>, le </a:t>
            </a:r>
            <a:r>
              <a:rPr lang="fr-FR" sz="2900" dirty="0" smtClean="0">
                <a:effectLst>
                  <a:glow rad="228600">
                    <a:schemeClr val="accent2">
                      <a:satMod val="175000"/>
                      <a:alpha val="40000"/>
                    </a:schemeClr>
                  </a:glow>
                </a:effectLst>
              </a:rPr>
              <a:t>type</a:t>
            </a:r>
            <a:r>
              <a:rPr lang="fr-FR" sz="2900" dirty="0" smtClean="0"/>
              <a:t> et le </a:t>
            </a:r>
            <a:r>
              <a:rPr lang="fr-FR" sz="2900" dirty="0" smtClean="0">
                <a:effectLst>
                  <a:glow rad="228600">
                    <a:schemeClr val="accent2">
                      <a:satMod val="175000"/>
                      <a:alpha val="40000"/>
                    </a:schemeClr>
                  </a:glow>
                </a:effectLst>
              </a:rPr>
              <a:t>genre de texte </a:t>
            </a:r>
            <a:r>
              <a:rPr lang="fr-FR" sz="2900" dirty="0" smtClean="0"/>
              <a:t>à lire:</a:t>
            </a:r>
          </a:p>
          <a:p>
            <a:pPr marL="0" indent="0">
              <a:buNone/>
            </a:pPr>
            <a:r>
              <a:rPr lang="fr-FR" sz="2900" dirty="0" smtClean="0"/>
              <a:t>- Est-ce un texte littéraire ou courant?</a:t>
            </a:r>
          </a:p>
          <a:p>
            <a:pPr>
              <a:buFontTx/>
              <a:buChar char="-"/>
            </a:pPr>
            <a:r>
              <a:rPr lang="fr-FR" sz="2900" dirty="0" smtClean="0"/>
              <a:t>Est-ce un texte de type descriptif, explicatif, argumentatif ou narratif ?</a:t>
            </a:r>
          </a:p>
          <a:p>
            <a:pPr>
              <a:buFontTx/>
              <a:buChar char="-"/>
            </a:pPr>
            <a:r>
              <a:rPr lang="fr-FR" sz="2900" dirty="0" smtClean="0"/>
              <a:t>Est-ce un compte rendu, un article journalistique, une publicité, une lettre ouverte, une nouvelle littéraire?</a:t>
            </a:r>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241322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p:txBody>
          <a:bodyPr rtlCol="0"/>
          <a:lstStyle/>
          <a:p>
            <a:r>
              <a:rPr lang="fr-FR" dirty="0" smtClean="0"/>
              <a:t>Première étape: avant la lecture</a:t>
            </a:r>
            <a:endParaRPr lang="fr-FR" dirty="0"/>
          </a:p>
        </p:txBody>
      </p:sp>
      <p:sp>
        <p:nvSpPr>
          <p:cNvPr id="14" name="Espace réservé du contenu 13"/>
          <p:cNvSpPr>
            <a:spLocks noGrp="1"/>
          </p:cNvSpPr>
          <p:nvPr>
            <p:ph idx="1"/>
          </p:nvPr>
        </p:nvSpPr>
        <p:spPr>
          <a:xfrm>
            <a:off x="1218883" y="1803400"/>
            <a:ext cx="9751060" cy="4433912"/>
          </a:xfrm>
        </p:spPr>
        <p:txBody>
          <a:bodyPr rtlCol="0">
            <a:normAutofit/>
          </a:bodyPr>
          <a:lstStyle/>
          <a:p>
            <a:pPr rtl="0"/>
            <a:r>
              <a:rPr lang="fr-FR" sz="2900" dirty="0" smtClean="0"/>
              <a:t>Dans les prochaines diapositives, nous avons un texte tiré d’une SÉAA en FRA-5201. Nous allons appliquer l’étape «avant la lecture» ensemble…</a:t>
            </a:r>
          </a:p>
          <a:p>
            <a:pPr rtl="0"/>
            <a:endParaRPr lang="fr-FR" sz="2900" dirty="0" smtClean="0"/>
          </a:p>
          <a:p>
            <a:pPr rtl="0"/>
            <a:r>
              <a:rPr lang="fr-FR" sz="2900" dirty="0" smtClean="0"/>
              <a:t>Commençons!</a:t>
            </a:r>
          </a:p>
          <a:p>
            <a:pPr marL="0" indent="0">
              <a:buNone/>
            </a:pPr>
            <a:endParaRPr lang="fr-FR" sz="2900" dirty="0" smtClean="0"/>
          </a:p>
          <a:p>
            <a:pPr marL="0" indent="0">
              <a:buNone/>
            </a:pPr>
            <a:endParaRPr lang="fr-FR" sz="2900" dirty="0"/>
          </a:p>
          <a:p>
            <a:pPr rtl="0"/>
            <a:endParaRPr lang="fr-FR" sz="2900" dirty="0" smtClean="0"/>
          </a:p>
          <a:p>
            <a:pPr marL="0" indent="0" rtl="0">
              <a:buNone/>
            </a:pPr>
            <a:endParaRPr lang="fr-FR" sz="2900" dirty="0"/>
          </a:p>
          <a:p>
            <a:pPr marL="0" indent="0" rtl="0">
              <a:buNone/>
            </a:pPr>
            <a:endParaRPr lang="fr-FR" dirty="0" smtClean="0"/>
          </a:p>
        </p:txBody>
      </p:sp>
      <p:sp>
        <p:nvSpPr>
          <p:cNvPr id="4" name="Pensées 3"/>
          <p:cNvSpPr/>
          <p:nvPr/>
        </p:nvSpPr>
        <p:spPr>
          <a:xfrm>
            <a:off x="4510236" y="2780928"/>
            <a:ext cx="6768752" cy="3240360"/>
          </a:xfrm>
          <a:prstGeom prst="cloudCallou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p:cNvSpPr txBox="1"/>
          <p:nvPr/>
        </p:nvSpPr>
        <p:spPr>
          <a:xfrm>
            <a:off x="5590356" y="3251299"/>
            <a:ext cx="4104456" cy="2539157"/>
          </a:xfrm>
          <a:prstGeom prst="rect">
            <a:avLst/>
          </a:prstGeom>
          <a:noFill/>
          <a:ln>
            <a:noFill/>
          </a:ln>
          <a:effectLst>
            <a:glow rad="228600">
              <a:schemeClr val="accent2">
                <a:satMod val="175000"/>
                <a:alpha val="40000"/>
              </a:schemeClr>
            </a:glow>
          </a:effectLst>
        </p:spPr>
        <p:txBody>
          <a:bodyPr wrap="square" rtlCol="0">
            <a:spAutoFit/>
          </a:bodyPr>
          <a:lstStyle/>
          <a:p>
            <a:pPr algn="just"/>
            <a:r>
              <a:rPr lang="fr-CA" sz="1500" dirty="0" smtClean="0">
                <a:solidFill>
                  <a:schemeClr val="accent1"/>
                </a:solidFill>
              </a:rPr>
              <a:t>Je dois me rappeler des questions à me poser sur:</a:t>
            </a:r>
          </a:p>
          <a:p>
            <a:pPr algn="just"/>
            <a:r>
              <a:rPr lang="fr-CA" sz="1500" dirty="0" smtClean="0">
                <a:solidFill>
                  <a:schemeClr val="accent1"/>
                </a:solidFill>
              </a:rPr>
              <a:t>-mon </a:t>
            </a:r>
            <a:r>
              <a:rPr lang="fr-CA" sz="1500" dirty="0" smtClean="0">
                <a:solidFill>
                  <a:schemeClr val="accent1"/>
                </a:solidFill>
                <a:effectLst>
                  <a:glow rad="228600">
                    <a:schemeClr val="accent2">
                      <a:satMod val="175000"/>
                      <a:alpha val="40000"/>
                    </a:schemeClr>
                  </a:glow>
                </a:effectLst>
              </a:rPr>
              <a:t>intention de lecture</a:t>
            </a:r>
            <a:r>
              <a:rPr lang="fr-CA" sz="1500" dirty="0" smtClean="0">
                <a:solidFill>
                  <a:schemeClr val="accent1"/>
                </a:solidFill>
              </a:rPr>
              <a:t>;</a:t>
            </a:r>
          </a:p>
          <a:p>
            <a:pPr algn="just"/>
            <a:r>
              <a:rPr lang="fr-CA" sz="1500" dirty="0" smtClean="0">
                <a:solidFill>
                  <a:schemeClr val="accent1"/>
                </a:solidFill>
              </a:rPr>
              <a:t>-le </a:t>
            </a:r>
            <a:r>
              <a:rPr lang="fr-CA" sz="1500" dirty="0" smtClean="0">
                <a:solidFill>
                  <a:schemeClr val="accent1"/>
                </a:solidFill>
                <a:effectLst>
                  <a:glow rad="228600">
                    <a:schemeClr val="accent2">
                      <a:satMod val="175000"/>
                      <a:alpha val="40000"/>
                    </a:schemeClr>
                  </a:glow>
                </a:effectLst>
              </a:rPr>
              <a:t>survol</a:t>
            </a:r>
            <a:r>
              <a:rPr lang="fr-CA" sz="1500" dirty="0" smtClean="0">
                <a:solidFill>
                  <a:schemeClr val="accent1"/>
                </a:solidFill>
              </a:rPr>
              <a:t> du texte</a:t>
            </a:r>
          </a:p>
          <a:p>
            <a:pPr marL="171450" indent="-171450" algn="just">
              <a:buFont typeface="Arial" panose="020B0604020202020204" pitchFamily="34" charset="0"/>
              <a:buChar char="•"/>
            </a:pPr>
            <a:r>
              <a:rPr lang="fr-CA" sz="1500" dirty="0" smtClean="0">
                <a:solidFill>
                  <a:schemeClr val="accent1"/>
                </a:solidFill>
              </a:rPr>
              <a:t>les intitulés</a:t>
            </a:r>
          </a:p>
          <a:p>
            <a:pPr marL="171450" indent="-171450" algn="just">
              <a:buFont typeface="Arial" panose="020B0604020202020204" pitchFamily="34" charset="0"/>
              <a:buChar char="•"/>
            </a:pPr>
            <a:r>
              <a:rPr lang="fr-CA" sz="1500" dirty="0" smtClean="0">
                <a:solidFill>
                  <a:schemeClr val="accent1"/>
                </a:solidFill>
              </a:rPr>
              <a:t>Le découpage du texte</a:t>
            </a:r>
          </a:p>
          <a:p>
            <a:pPr marL="171450" indent="-171450" algn="just">
              <a:buFont typeface="Arial" panose="020B0604020202020204" pitchFamily="34" charset="0"/>
              <a:buChar char="•"/>
            </a:pPr>
            <a:r>
              <a:rPr lang="fr-CA" sz="1500" dirty="0" smtClean="0">
                <a:solidFill>
                  <a:schemeClr val="accent1"/>
                </a:solidFill>
              </a:rPr>
              <a:t>La typographie</a:t>
            </a:r>
          </a:p>
          <a:p>
            <a:pPr marL="171450" indent="-171450" algn="just">
              <a:buFont typeface="Arial" panose="020B0604020202020204" pitchFamily="34" charset="0"/>
              <a:buChar char="•"/>
            </a:pPr>
            <a:r>
              <a:rPr lang="fr-CA" sz="1500" dirty="0" smtClean="0">
                <a:solidFill>
                  <a:schemeClr val="accent1"/>
                </a:solidFill>
              </a:rPr>
              <a:t>Les insertions</a:t>
            </a:r>
          </a:p>
          <a:p>
            <a:pPr algn="just"/>
            <a:r>
              <a:rPr lang="fr-CA" sz="1500" dirty="0">
                <a:solidFill>
                  <a:schemeClr val="accent1"/>
                </a:solidFill>
              </a:rPr>
              <a:t>-la </a:t>
            </a:r>
            <a:r>
              <a:rPr lang="fr-CA" sz="1500" dirty="0">
                <a:solidFill>
                  <a:schemeClr val="accent1"/>
                </a:solidFill>
                <a:effectLst>
                  <a:glow rad="228600">
                    <a:schemeClr val="accent2">
                      <a:satMod val="175000"/>
                      <a:alpha val="40000"/>
                    </a:schemeClr>
                  </a:glow>
                </a:effectLst>
              </a:rPr>
              <a:t>catégorie</a:t>
            </a:r>
            <a:r>
              <a:rPr lang="fr-CA" sz="1500" dirty="0">
                <a:solidFill>
                  <a:schemeClr val="accent1"/>
                </a:solidFill>
              </a:rPr>
              <a:t>, le </a:t>
            </a:r>
            <a:r>
              <a:rPr lang="fr-CA" sz="1500" dirty="0">
                <a:solidFill>
                  <a:schemeClr val="accent1"/>
                </a:solidFill>
                <a:effectLst>
                  <a:glow rad="228600">
                    <a:schemeClr val="accent2">
                      <a:satMod val="175000"/>
                      <a:alpha val="40000"/>
                    </a:schemeClr>
                  </a:glow>
                </a:effectLst>
              </a:rPr>
              <a:t>type</a:t>
            </a:r>
            <a:r>
              <a:rPr lang="fr-CA" sz="1500" dirty="0">
                <a:solidFill>
                  <a:schemeClr val="accent1"/>
                </a:solidFill>
              </a:rPr>
              <a:t> et le </a:t>
            </a:r>
            <a:r>
              <a:rPr lang="fr-CA" sz="1500" dirty="0">
                <a:solidFill>
                  <a:schemeClr val="accent1"/>
                </a:solidFill>
                <a:effectLst>
                  <a:glow rad="228600">
                    <a:schemeClr val="accent2">
                      <a:satMod val="175000"/>
                      <a:alpha val="40000"/>
                    </a:schemeClr>
                  </a:glow>
                </a:effectLst>
              </a:rPr>
              <a:t>genre</a:t>
            </a:r>
            <a:r>
              <a:rPr lang="fr-CA" sz="1500" dirty="0">
                <a:solidFill>
                  <a:schemeClr val="accent1"/>
                </a:solidFill>
              </a:rPr>
              <a:t> de texte à </a:t>
            </a:r>
            <a:r>
              <a:rPr lang="fr-CA" sz="1500" dirty="0" smtClean="0">
                <a:solidFill>
                  <a:schemeClr val="accent1"/>
                </a:solidFill>
              </a:rPr>
              <a:t>lire.</a:t>
            </a:r>
            <a:endParaRPr lang="fr-CA" sz="1500" dirty="0">
              <a:solidFill>
                <a:schemeClr val="accent1"/>
              </a:solidFill>
            </a:endParaRPr>
          </a:p>
          <a:p>
            <a:pPr marL="171450" indent="-171450" algn="just">
              <a:buFont typeface="Arial" panose="020B0604020202020204" pitchFamily="34" charset="0"/>
              <a:buChar char="•"/>
            </a:pPr>
            <a:endParaRPr lang="fr-CA" sz="1200" dirty="0" smtClean="0">
              <a:solidFill>
                <a:schemeClr val="tx2"/>
              </a:solidFill>
            </a:endParaRPr>
          </a:p>
          <a:p>
            <a:pPr algn="just"/>
            <a:endParaRPr lang="fr-CA" sz="1200" dirty="0">
              <a:solidFill>
                <a:schemeClr val="tx2"/>
              </a:solidFill>
            </a:endParaRPr>
          </a:p>
        </p:txBody>
      </p:sp>
    </p:spTree>
    <p:custDataLst>
      <p:tags r:id="rId1"/>
    </p:custDataLst>
    <p:extLst>
      <p:ext uri="{BB962C8B-B14F-4D97-AF65-F5344CB8AC3E}">
        <p14:creationId xmlns:p14="http://schemas.microsoft.com/office/powerpoint/2010/main" val="251880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13"/>
          <p:cNvSpPr>
            <a:spLocks noGrp="1"/>
          </p:cNvSpPr>
          <p:nvPr>
            <p:ph idx="1"/>
          </p:nvPr>
        </p:nvSpPr>
        <p:spPr>
          <a:xfrm>
            <a:off x="1053852" y="692696"/>
            <a:ext cx="10441160" cy="4680520"/>
          </a:xfrm>
          <a:effectLst>
            <a:glow rad="228600">
              <a:schemeClr val="accent2">
                <a:satMod val="175000"/>
                <a:alpha val="40000"/>
              </a:schemeClr>
            </a:glow>
          </a:effectLst>
        </p:spPr>
        <p:txBody>
          <a:bodyPr rtlCol="0">
            <a:normAutofit/>
          </a:bodyPr>
          <a:lstStyle/>
          <a:p>
            <a:pPr marL="0" indent="0" rtl="0">
              <a:buNone/>
            </a:pPr>
            <a:r>
              <a:rPr lang="fr-FR" sz="2900" dirty="0" smtClean="0"/>
              <a:t>  Puisque ce texte provient d’une SÉAA en FRA-5201, je sais que:</a:t>
            </a:r>
          </a:p>
          <a:p>
            <a:pPr>
              <a:buFontTx/>
              <a:buChar char="-"/>
            </a:pPr>
            <a:r>
              <a:rPr lang="fr-FR" sz="2900" b="1" u="sng" dirty="0" smtClean="0"/>
              <a:t>Je lirai ce texte pour </a:t>
            </a:r>
            <a:r>
              <a:rPr lang="fr-FR" sz="2900" dirty="0" smtClean="0"/>
              <a:t>répondre à des questions de compréhension, d’interprétation et de réaction.</a:t>
            </a:r>
          </a:p>
          <a:p>
            <a:pPr marL="0" indent="0">
              <a:buNone/>
            </a:pPr>
            <a:r>
              <a:rPr lang="fr-FR" sz="2900" dirty="0" smtClean="0">
                <a:effectLst>
                  <a:glow rad="228600">
                    <a:schemeClr val="accent2">
                      <a:satMod val="175000"/>
                      <a:alpha val="40000"/>
                    </a:schemeClr>
                  </a:glow>
                </a:effectLst>
              </a:rPr>
              <a:t>(intention de lecture)</a:t>
            </a:r>
          </a:p>
          <a:p>
            <a:pPr marL="0" indent="0">
              <a:buNone/>
            </a:pPr>
            <a:endParaRPr lang="fr-FR" sz="2900" dirty="0" smtClean="0"/>
          </a:p>
          <a:p>
            <a:pPr marL="0" indent="0">
              <a:buNone/>
            </a:pPr>
            <a:r>
              <a:rPr lang="fr-FR" sz="2900" dirty="0" smtClean="0"/>
              <a:t>De plus, je sais qu’en FRA-5201, je dois lire des </a:t>
            </a:r>
            <a:r>
              <a:rPr lang="fr-FR" sz="2900" b="1" u="sng" dirty="0" smtClean="0"/>
              <a:t>textes courants</a:t>
            </a:r>
            <a:r>
              <a:rPr lang="fr-FR" sz="2900" dirty="0" smtClean="0"/>
              <a:t>, de </a:t>
            </a:r>
            <a:r>
              <a:rPr lang="fr-FR" sz="2900" b="1" u="sng" dirty="0" smtClean="0"/>
              <a:t>type argumentatif</a:t>
            </a:r>
            <a:r>
              <a:rPr lang="fr-FR" sz="2900" dirty="0" smtClean="0"/>
              <a:t>. Il me reste à déterminer le </a:t>
            </a:r>
            <a:r>
              <a:rPr lang="fr-FR" sz="2900" b="1" u="sng" dirty="0" smtClean="0"/>
              <a:t>genre</a:t>
            </a:r>
            <a:r>
              <a:rPr lang="fr-FR" sz="2900" dirty="0" smtClean="0"/>
              <a:t>…</a:t>
            </a:r>
          </a:p>
          <a:p>
            <a:pPr marL="0" indent="0">
              <a:buNone/>
            </a:pPr>
            <a:r>
              <a:rPr lang="fr-FR" sz="2900" dirty="0" smtClean="0">
                <a:effectLst>
                  <a:glow rad="228600">
                    <a:schemeClr val="accent2">
                      <a:satMod val="175000"/>
                      <a:alpha val="40000"/>
                    </a:schemeClr>
                  </a:glow>
                </a:effectLst>
              </a:rPr>
              <a:t>(catégorie, type et genre de texte)</a:t>
            </a:r>
            <a:endParaRPr lang="fr-FR" sz="2900" dirty="0">
              <a:effectLst>
                <a:glow rad="228600">
                  <a:schemeClr val="accent2">
                    <a:satMod val="175000"/>
                    <a:alpha val="40000"/>
                  </a:schemeClr>
                </a:glow>
              </a:effectLst>
            </a:endParaRPr>
          </a:p>
          <a:p>
            <a:pPr rtl="0"/>
            <a:endParaRPr lang="fr-FR" sz="2900" dirty="0" smtClean="0"/>
          </a:p>
          <a:p>
            <a:pPr marL="0" indent="0" rtl="0">
              <a:buNone/>
            </a:pPr>
            <a:endParaRPr lang="fr-FR" sz="2900" dirty="0"/>
          </a:p>
          <a:p>
            <a:pPr marL="0" indent="0" rtl="0">
              <a:buNone/>
            </a:pPr>
            <a:endParaRPr lang="fr-FR" dirty="0" smtClean="0"/>
          </a:p>
        </p:txBody>
      </p:sp>
    </p:spTree>
    <p:custDataLst>
      <p:tags r:id="rId1"/>
    </p:custDataLst>
    <p:extLst>
      <p:ext uri="{BB962C8B-B14F-4D97-AF65-F5344CB8AC3E}">
        <p14:creationId xmlns:p14="http://schemas.microsoft.com/office/powerpoint/2010/main" val="33270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1924" y="620688"/>
            <a:ext cx="8496944" cy="5999078"/>
          </a:xfrm>
          <a:prstGeom prst="rect">
            <a:avLst/>
          </a:prstGeom>
        </p:spPr>
        <p:txBody>
          <a:bodyPr wrap="square">
            <a:spAutoFit/>
          </a:bodyPr>
          <a:lstStyle/>
          <a:p>
            <a:pPr algn="ctr">
              <a:spcAft>
                <a:spcPts val="480"/>
              </a:spcAft>
            </a:pPr>
            <a:r>
              <a:rPr lang="fr-CA" sz="2400" b="1"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Y </a:t>
            </a:r>
            <a:r>
              <a:rPr lang="fr-CA" sz="2400" b="1" kern="1800" dirty="0" err="1"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a-t-il</a:t>
            </a:r>
            <a:r>
              <a:rPr lang="fr-CA" sz="2400" b="1"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r>
              <a:rPr lang="fr-CA" sz="2400" b="1" kern="18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un âge pour bien se conduire</a:t>
            </a:r>
            <a:r>
              <a:rPr lang="fr-CA" sz="2400" b="1" kern="18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fr-CA" sz="2400" b="1" kern="18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fr-CA" sz="1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Les tragédies routières récentes relancent un vieux débat: faut-il hausser ou non l’âge minimum pour obtenir un permis de conduire? </a:t>
            </a:r>
            <a:r>
              <a:rPr lang="fr-CA"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Ou </a:t>
            </a: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existe-t-il d’autres solutions pour freiner l’hécatombe?</a:t>
            </a:r>
            <a:endParaRPr lang="fr-CA"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ÉRIC LEFRANÇOIS</a:t>
            </a:r>
            <a:endParaRPr lang="fr-CA"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Comment réduire le nombre de morts sur les routes parmi les jeunes, principales victimes de l’insécurité routière aujourd’hui ? En repoussant l’âge d’obtention du permis à 18 ans, dites-vous? 16 ou 18 ans, ils seront toujours aussi inexpérimentés, non? De plus, si l’on oblige un jeune à rester à l’école jusqu’à 16 ans, c’est qu’à 16 ans, il peut et doit travailler. Or, très souvent, les jeunes n’ont pas le choix, surtout en région où le transport en commun est parfois inexistant : ils doivent pouvoir conduire. Et n’en avez-vous pas assez de faire le taxi pour vos adolescents?</a:t>
            </a:r>
            <a:endParaRPr lang="fr-CA"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p:cNvSpPr txBox="1"/>
          <p:nvPr/>
        </p:nvSpPr>
        <p:spPr>
          <a:xfrm>
            <a:off x="9046740" y="620688"/>
            <a:ext cx="936104" cy="461665"/>
          </a:xfrm>
          <a:prstGeom prst="rect">
            <a:avLst/>
          </a:prstGeom>
          <a:noFill/>
        </p:spPr>
        <p:txBody>
          <a:bodyPr wrap="square" rtlCol="0">
            <a:spAutoFit/>
          </a:bodyPr>
          <a:lstStyle/>
          <a:p>
            <a:pPr algn="ctr"/>
            <a:r>
              <a:rPr lang="fr-CA" sz="2400" dirty="0" smtClean="0">
                <a:solidFill>
                  <a:srgbClr val="0070C0"/>
                </a:solidFill>
              </a:rPr>
              <a:t>Titre</a:t>
            </a:r>
            <a:endParaRPr lang="fr-CA" sz="2400" dirty="0">
              <a:solidFill>
                <a:srgbClr val="0070C0"/>
              </a:solidFill>
            </a:endParaRPr>
          </a:p>
        </p:txBody>
      </p:sp>
      <p:sp>
        <p:nvSpPr>
          <p:cNvPr id="4" name="Flèche gauche 3"/>
          <p:cNvSpPr/>
          <p:nvPr/>
        </p:nvSpPr>
        <p:spPr>
          <a:xfrm>
            <a:off x="8813848" y="779512"/>
            <a:ext cx="288032" cy="144016"/>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6" name="ZoneTexte 5"/>
          <p:cNvSpPr txBox="1"/>
          <p:nvPr/>
        </p:nvSpPr>
        <p:spPr>
          <a:xfrm>
            <a:off x="4261617" y="2574195"/>
            <a:ext cx="2664296" cy="461665"/>
          </a:xfrm>
          <a:prstGeom prst="rect">
            <a:avLst/>
          </a:prstGeom>
          <a:noFill/>
        </p:spPr>
        <p:txBody>
          <a:bodyPr wrap="square" rtlCol="0">
            <a:spAutoFit/>
          </a:bodyPr>
          <a:lstStyle/>
          <a:p>
            <a:pPr algn="ctr"/>
            <a:r>
              <a:rPr lang="fr-CA" sz="2400" dirty="0" smtClean="0">
                <a:solidFill>
                  <a:srgbClr val="0070C0"/>
                </a:solidFill>
              </a:rPr>
              <a:t>Nom de l’auteur</a:t>
            </a:r>
            <a:endParaRPr lang="fr-CA" sz="2400" dirty="0">
              <a:solidFill>
                <a:srgbClr val="0070C0"/>
              </a:solidFill>
            </a:endParaRPr>
          </a:p>
        </p:txBody>
      </p:sp>
      <p:sp>
        <p:nvSpPr>
          <p:cNvPr id="7" name="Flèche gauche 6"/>
          <p:cNvSpPr/>
          <p:nvPr/>
        </p:nvSpPr>
        <p:spPr>
          <a:xfrm>
            <a:off x="4117601" y="2733020"/>
            <a:ext cx="288032" cy="144016"/>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8" name="ZoneTexte 7"/>
          <p:cNvSpPr txBox="1"/>
          <p:nvPr/>
        </p:nvSpPr>
        <p:spPr>
          <a:xfrm>
            <a:off x="477787" y="1628800"/>
            <a:ext cx="864097" cy="338554"/>
          </a:xfrm>
          <a:prstGeom prst="rect">
            <a:avLst/>
          </a:prstGeom>
          <a:noFill/>
        </p:spPr>
        <p:txBody>
          <a:bodyPr wrap="square" rtlCol="0">
            <a:spAutoFit/>
          </a:bodyPr>
          <a:lstStyle/>
          <a:p>
            <a:pPr algn="ctr"/>
            <a:r>
              <a:rPr lang="fr-CA" sz="1600" dirty="0" smtClean="0">
                <a:solidFill>
                  <a:srgbClr val="0070C0"/>
                </a:solidFill>
              </a:rPr>
              <a:t>1</a:t>
            </a:r>
            <a:r>
              <a:rPr lang="fr-CA" sz="1600" baseline="30000" dirty="0" smtClean="0">
                <a:solidFill>
                  <a:srgbClr val="0070C0"/>
                </a:solidFill>
              </a:rPr>
              <a:t>er</a:t>
            </a:r>
            <a:r>
              <a:rPr lang="fr-CA" sz="1600" dirty="0" smtClean="0">
                <a:solidFill>
                  <a:srgbClr val="0070C0"/>
                </a:solidFill>
              </a:rPr>
              <a:t> par.</a:t>
            </a:r>
            <a:endParaRPr lang="fr-CA" sz="1600" dirty="0">
              <a:solidFill>
                <a:srgbClr val="0070C0"/>
              </a:solidFill>
            </a:endParaRPr>
          </a:p>
        </p:txBody>
      </p:sp>
      <p:sp>
        <p:nvSpPr>
          <p:cNvPr id="9" name="Flèche gauche 8"/>
          <p:cNvSpPr/>
          <p:nvPr/>
        </p:nvSpPr>
        <p:spPr>
          <a:xfrm rot="10800000">
            <a:off x="1308256" y="1715611"/>
            <a:ext cx="213648" cy="20441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10" name="ZoneTexte 9"/>
          <p:cNvSpPr txBox="1"/>
          <p:nvPr/>
        </p:nvSpPr>
        <p:spPr>
          <a:xfrm>
            <a:off x="477787" y="4509120"/>
            <a:ext cx="864096" cy="338554"/>
          </a:xfrm>
          <a:prstGeom prst="rect">
            <a:avLst/>
          </a:prstGeom>
          <a:noFill/>
        </p:spPr>
        <p:txBody>
          <a:bodyPr wrap="square" rtlCol="0">
            <a:spAutoFit/>
          </a:bodyPr>
          <a:lstStyle/>
          <a:p>
            <a:pPr algn="ctr"/>
            <a:r>
              <a:rPr lang="fr-CA" sz="1600" dirty="0" smtClean="0">
                <a:solidFill>
                  <a:srgbClr val="0070C0"/>
                </a:solidFill>
              </a:rPr>
              <a:t>2</a:t>
            </a:r>
            <a:r>
              <a:rPr lang="fr-CA" sz="1600" baseline="30000" dirty="0" smtClean="0">
                <a:solidFill>
                  <a:srgbClr val="0070C0"/>
                </a:solidFill>
              </a:rPr>
              <a:t>e</a:t>
            </a:r>
            <a:r>
              <a:rPr lang="fr-CA" sz="1600" dirty="0" smtClean="0">
                <a:solidFill>
                  <a:srgbClr val="0070C0"/>
                </a:solidFill>
              </a:rPr>
              <a:t> par.</a:t>
            </a:r>
            <a:endParaRPr lang="fr-CA" sz="1600" dirty="0">
              <a:solidFill>
                <a:srgbClr val="0070C0"/>
              </a:solidFill>
            </a:endParaRPr>
          </a:p>
        </p:txBody>
      </p:sp>
      <p:sp>
        <p:nvSpPr>
          <p:cNvPr id="11" name="Flèche gauche 10"/>
          <p:cNvSpPr/>
          <p:nvPr/>
        </p:nvSpPr>
        <p:spPr>
          <a:xfrm rot="10800000">
            <a:off x="1235060" y="4576192"/>
            <a:ext cx="213648" cy="20441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Tree>
    <p:extLst>
      <p:ext uri="{BB962C8B-B14F-4D97-AF65-F5344CB8AC3E}">
        <p14:creationId xmlns:p14="http://schemas.microsoft.com/office/powerpoint/2010/main" val="12309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485900" y="1340768"/>
            <a:ext cx="8208912" cy="4906471"/>
          </a:xfrm>
          <a:prstGeom prst="rect">
            <a:avLst/>
          </a:prstGeom>
        </p:spPr>
        <p:txBody>
          <a:bodyPr wrap="square">
            <a:spAutoFit/>
          </a:bodyPr>
          <a:lstStyle/>
          <a:p>
            <a:pPr marR="95250" algn="just">
              <a:lnSpc>
                <a:spcPct val="150000"/>
              </a:lnSpc>
              <a:spcAft>
                <a:spcPts val="1920"/>
              </a:spcAft>
            </a:pP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Alors on repousse ou non l’âge minimum pour l’obtention d’un permis de conduire? Voici quelques pistes envisagées et leur impact, plus ou moins efficace, sur la mortalité des jeunes sur nos </a:t>
            </a:r>
            <a:r>
              <a:rPr lang="fr-CA" dirty="0" smtClean="0">
                <a:solidFill>
                  <a:schemeClr val="tx2"/>
                </a:solidFill>
                <a:latin typeface="Arial" panose="020B0604020202020204" pitchFamily="34" charset="0"/>
                <a:ea typeface="Times New Roman" panose="02020603050405020304" pitchFamily="18" charset="0"/>
                <a:cs typeface="Times New Roman" panose="02020603050405020304" pitchFamily="18" charset="0"/>
              </a:rPr>
              <a:t>routes.</a:t>
            </a:r>
            <a:endParaRPr lang="fr-CA"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R="95250" algn="just">
              <a:lnSpc>
                <a:spcPct val="150000"/>
              </a:lnSpc>
              <a:spcAft>
                <a:spcPts val="1920"/>
              </a:spcAft>
            </a:pPr>
            <a:r>
              <a:rPr lang="fr-CA" b="1"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Un examen tout au long de sa vie</a:t>
            </a:r>
            <a:r>
              <a:rPr lang="fr-CA"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 Instauration d’une formation post-permis, sorte de rappel sous la forme d’un nouvel examen quelques mois après l’obtention du diplôme, pour valider les connaissances et l’aisance du nouveau conducteur au volant. La mesure permettrait de remettre dans le droit chemin des nouveaux conducteurs, mais sa portée sur l’ensemble des candidats semble limitée. Plusieurs pays soumettent déjà leurs conducteurs à un nouvel examen tous les dix ans, sans que les statistiques en soient vraiment affectées.</a:t>
            </a:r>
            <a:endParaRPr lang="fr-CA"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p:cNvSpPr txBox="1"/>
          <p:nvPr/>
        </p:nvSpPr>
        <p:spPr>
          <a:xfrm>
            <a:off x="405780" y="1700808"/>
            <a:ext cx="864097" cy="338554"/>
          </a:xfrm>
          <a:prstGeom prst="rect">
            <a:avLst/>
          </a:prstGeom>
          <a:noFill/>
        </p:spPr>
        <p:txBody>
          <a:bodyPr wrap="square" rtlCol="0">
            <a:spAutoFit/>
          </a:bodyPr>
          <a:lstStyle/>
          <a:p>
            <a:pPr algn="ctr"/>
            <a:r>
              <a:rPr lang="fr-CA" sz="1600" dirty="0" smtClean="0">
                <a:solidFill>
                  <a:srgbClr val="0070C0"/>
                </a:solidFill>
              </a:rPr>
              <a:t>3</a:t>
            </a:r>
            <a:r>
              <a:rPr lang="fr-CA" sz="1600" baseline="30000" dirty="0" smtClean="0">
                <a:solidFill>
                  <a:srgbClr val="0070C0"/>
                </a:solidFill>
              </a:rPr>
              <a:t>e</a:t>
            </a:r>
            <a:r>
              <a:rPr lang="fr-CA" sz="1600" dirty="0" smtClean="0">
                <a:solidFill>
                  <a:srgbClr val="0070C0"/>
                </a:solidFill>
              </a:rPr>
              <a:t>  par.</a:t>
            </a:r>
            <a:endParaRPr lang="fr-CA" sz="1600" dirty="0">
              <a:solidFill>
                <a:srgbClr val="0070C0"/>
              </a:solidFill>
            </a:endParaRPr>
          </a:p>
        </p:txBody>
      </p:sp>
      <p:sp>
        <p:nvSpPr>
          <p:cNvPr id="4" name="Flèche gauche 3"/>
          <p:cNvSpPr/>
          <p:nvPr/>
        </p:nvSpPr>
        <p:spPr>
          <a:xfrm rot="10800000">
            <a:off x="1236249" y="1787619"/>
            <a:ext cx="213648" cy="20441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5" name="ZoneTexte 4"/>
          <p:cNvSpPr txBox="1"/>
          <p:nvPr/>
        </p:nvSpPr>
        <p:spPr>
          <a:xfrm>
            <a:off x="372151" y="3933056"/>
            <a:ext cx="864097" cy="338554"/>
          </a:xfrm>
          <a:prstGeom prst="rect">
            <a:avLst/>
          </a:prstGeom>
          <a:noFill/>
        </p:spPr>
        <p:txBody>
          <a:bodyPr wrap="square" rtlCol="0">
            <a:spAutoFit/>
          </a:bodyPr>
          <a:lstStyle/>
          <a:p>
            <a:pPr algn="ctr"/>
            <a:r>
              <a:rPr lang="fr-CA" sz="1600" dirty="0" smtClean="0">
                <a:solidFill>
                  <a:srgbClr val="0070C0"/>
                </a:solidFill>
              </a:rPr>
              <a:t>4</a:t>
            </a:r>
            <a:r>
              <a:rPr lang="fr-CA" sz="1600" baseline="30000" dirty="0" smtClean="0">
                <a:solidFill>
                  <a:srgbClr val="0070C0"/>
                </a:solidFill>
              </a:rPr>
              <a:t>e</a:t>
            </a:r>
            <a:r>
              <a:rPr lang="fr-CA" sz="1600" dirty="0" smtClean="0">
                <a:solidFill>
                  <a:srgbClr val="0070C0"/>
                </a:solidFill>
              </a:rPr>
              <a:t>  par.</a:t>
            </a:r>
            <a:endParaRPr lang="fr-CA" sz="1600" dirty="0">
              <a:solidFill>
                <a:srgbClr val="0070C0"/>
              </a:solidFill>
            </a:endParaRPr>
          </a:p>
        </p:txBody>
      </p:sp>
      <p:sp>
        <p:nvSpPr>
          <p:cNvPr id="6" name="Flèche gauche 5"/>
          <p:cNvSpPr/>
          <p:nvPr/>
        </p:nvSpPr>
        <p:spPr>
          <a:xfrm rot="10800000">
            <a:off x="1202620" y="4019867"/>
            <a:ext cx="213648" cy="20441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
        <p:nvSpPr>
          <p:cNvPr id="7" name="ZoneTexte 6"/>
          <p:cNvSpPr txBox="1"/>
          <p:nvPr/>
        </p:nvSpPr>
        <p:spPr>
          <a:xfrm>
            <a:off x="2078808" y="2441505"/>
            <a:ext cx="2664296" cy="461665"/>
          </a:xfrm>
          <a:prstGeom prst="rect">
            <a:avLst/>
          </a:prstGeom>
          <a:noFill/>
        </p:spPr>
        <p:txBody>
          <a:bodyPr wrap="square" rtlCol="0">
            <a:spAutoFit/>
          </a:bodyPr>
          <a:lstStyle/>
          <a:p>
            <a:pPr algn="ctr"/>
            <a:r>
              <a:rPr lang="fr-CA" sz="2400" dirty="0" smtClean="0">
                <a:solidFill>
                  <a:srgbClr val="0070C0"/>
                </a:solidFill>
              </a:rPr>
              <a:t>intertitre</a:t>
            </a:r>
            <a:endParaRPr lang="fr-CA" sz="2400" dirty="0">
              <a:solidFill>
                <a:srgbClr val="0070C0"/>
              </a:solidFill>
            </a:endParaRPr>
          </a:p>
        </p:txBody>
      </p:sp>
      <p:sp>
        <p:nvSpPr>
          <p:cNvPr id="8" name="Flèche gauche 7"/>
          <p:cNvSpPr/>
          <p:nvPr/>
        </p:nvSpPr>
        <p:spPr>
          <a:xfrm rot="16200000">
            <a:off x="3392843" y="2803579"/>
            <a:ext cx="220771" cy="199180"/>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2"/>
              </a:solidFill>
            </a:endParaRPr>
          </a:p>
        </p:txBody>
      </p:sp>
    </p:spTree>
    <p:extLst>
      <p:ext uri="{BB962C8B-B14F-4D97-AF65-F5344CB8AC3E}">
        <p14:creationId xmlns:p14="http://schemas.microsoft.com/office/powerpoint/2010/main" val="30135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2|2.4|2.8|1.5|2.7|1.5|2.4|1.2|5.1"/>
</p:tagLst>
</file>

<file path=ppt/tags/tag10.xml><?xml version="1.0" encoding="utf-8"?>
<p:tagLst xmlns:a="http://schemas.openxmlformats.org/drawingml/2006/main" xmlns:r="http://schemas.openxmlformats.org/officeDocument/2006/relationships" xmlns:p="http://schemas.openxmlformats.org/presentationml/2006/main">
  <p:tag name="TIMING" val="|0.3|4.1|1.7|3.4|3.1"/>
</p:tagLst>
</file>

<file path=ppt/tags/tag11.xml><?xml version="1.0" encoding="utf-8"?>
<p:tagLst xmlns:a="http://schemas.openxmlformats.org/drawingml/2006/main" xmlns:r="http://schemas.openxmlformats.org/officeDocument/2006/relationships" xmlns:p="http://schemas.openxmlformats.org/presentationml/2006/main">
  <p:tag name="TIMING" val="|0.3|4.1|1.7|3.4|3.1"/>
</p:tagLst>
</file>

<file path=ppt/tags/tag12.xml><?xml version="1.0" encoding="utf-8"?>
<p:tagLst xmlns:a="http://schemas.openxmlformats.org/drawingml/2006/main" xmlns:r="http://schemas.openxmlformats.org/officeDocument/2006/relationships" xmlns:p="http://schemas.openxmlformats.org/presentationml/2006/main">
  <p:tag name="TIMING" val="|0.3|4.1|1.7|3.4|3.1"/>
</p:tagLst>
</file>

<file path=ppt/tags/tag2.xml><?xml version="1.0" encoding="utf-8"?>
<p:tagLst xmlns:a="http://schemas.openxmlformats.org/drawingml/2006/main" xmlns:r="http://schemas.openxmlformats.org/officeDocument/2006/relationships" xmlns:p="http://schemas.openxmlformats.org/presentationml/2006/main">
  <p:tag name="TIMING" val="|3.5|4|3.6|1.7|1.4|1.4|1.7"/>
</p:tagLst>
</file>

<file path=ppt/tags/tag3.xml><?xml version="1.0" encoding="utf-8"?>
<p:tagLst xmlns:a="http://schemas.openxmlformats.org/drawingml/2006/main" xmlns:r="http://schemas.openxmlformats.org/officeDocument/2006/relationships" xmlns:p="http://schemas.openxmlformats.org/presentationml/2006/main">
  <p:tag name="TIMING" val="|0.3|4.1|1.7|3.4|3.1"/>
</p:tagLst>
</file>

<file path=ppt/tags/tag4.xml><?xml version="1.0" encoding="utf-8"?>
<p:tagLst xmlns:a="http://schemas.openxmlformats.org/drawingml/2006/main" xmlns:r="http://schemas.openxmlformats.org/officeDocument/2006/relationships" xmlns:p="http://schemas.openxmlformats.org/presentationml/2006/main">
  <p:tag name="TIMING" val="|0.8|4.5|3.1|5.5|6.2"/>
</p:tagLst>
</file>

<file path=ppt/tags/tag5.xml><?xml version="1.0" encoding="utf-8"?>
<p:tagLst xmlns:a="http://schemas.openxmlformats.org/drawingml/2006/main" xmlns:r="http://schemas.openxmlformats.org/officeDocument/2006/relationships" xmlns:p="http://schemas.openxmlformats.org/presentationml/2006/main">
  <p:tag name="TIMING" val="|12.6"/>
</p:tagLst>
</file>

<file path=ppt/tags/tag6.xml><?xml version="1.0" encoding="utf-8"?>
<p:tagLst xmlns:a="http://schemas.openxmlformats.org/drawingml/2006/main" xmlns:r="http://schemas.openxmlformats.org/officeDocument/2006/relationships" xmlns:p="http://schemas.openxmlformats.org/presentationml/2006/main">
  <p:tag name="TIMING" val="|0.3|4.1|1.7|3.4|3.1"/>
</p:tagLst>
</file>

<file path=ppt/tags/tag7.xml><?xml version="1.0" encoding="utf-8"?>
<p:tagLst xmlns:a="http://schemas.openxmlformats.org/drawingml/2006/main" xmlns:r="http://schemas.openxmlformats.org/officeDocument/2006/relationships" xmlns:p="http://schemas.openxmlformats.org/presentationml/2006/main">
  <p:tag name="TIMING" val="|0.3|4.1|1.7|3.4|3.1"/>
</p:tagLst>
</file>

<file path=ppt/tags/tag8.xml><?xml version="1.0" encoding="utf-8"?>
<p:tagLst xmlns:a="http://schemas.openxmlformats.org/drawingml/2006/main" xmlns:r="http://schemas.openxmlformats.org/officeDocument/2006/relationships" xmlns:p="http://schemas.openxmlformats.org/presentationml/2006/main">
  <p:tag name="TIMING" val="|0.3|4.1|1.7|3.4|3.1"/>
</p:tagLst>
</file>

<file path=ppt/tags/tag9.xml><?xml version="1.0" encoding="utf-8"?>
<p:tagLst xmlns:a="http://schemas.openxmlformats.org/drawingml/2006/main" xmlns:r="http://schemas.openxmlformats.org/officeDocument/2006/relationships" xmlns:p="http://schemas.openxmlformats.org/presentationml/2006/main">
  <p:tag name="TIMING" val="|12.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vre classique 16: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608_TF02801059_TF02801059.potx" id="{37027BF9-95D4-4C1E-9AED-1AA80C4B78BB}" vid="{CB03363F-4536-4EC6-93BB-061B81450F65}"/>
    </a:ext>
  </a:extLst>
</a:theme>
</file>

<file path=ppt/theme/theme2.xml><?xml version="1.0" encoding="utf-8"?>
<a:theme xmlns:a="http://schemas.openxmlformats.org/drawingml/2006/main" name="Thèm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D80E12-3BE9-4746-820E-FFB249F467F2}">
  <ds:schemaRefs>
    <ds:schemaRef ds:uri="http://www.w3.org/XML/1998/namespac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4873beb7-5857-4685-be1f-d57550cc96cc"/>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Présentation pédagogique sous forme de livre classique (grand écran)</Template>
  <TotalTime>1598</TotalTime>
  <Words>1967</Words>
  <Application>Microsoft Office PowerPoint</Application>
  <PresentationFormat>Personnalisé</PresentationFormat>
  <Paragraphs>340</Paragraphs>
  <Slides>20</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Constantia</vt:lpstr>
      <vt:lpstr>inherit</vt:lpstr>
      <vt:lpstr>Times New Roman</vt:lpstr>
      <vt:lpstr>Livre classique 16:9</vt:lpstr>
      <vt:lpstr>Capsule pédagogique: Les étapes de lecture d’un texte</vt:lpstr>
      <vt:lpstr>Dans cette capsule pédagogique, vous apprendrez à:</vt:lpstr>
      <vt:lpstr>Première étape: avant la lecture</vt:lpstr>
      <vt:lpstr>Première étape: avant la lecture</vt:lpstr>
      <vt:lpstr>Première étape: avant la lecture</vt:lpstr>
      <vt:lpstr>Première étape: avant la lecture</vt:lpstr>
      <vt:lpstr>Présentation PowerPoint</vt:lpstr>
      <vt:lpstr>Présentation PowerPoint</vt:lpstr>
      <vt:lpstr>Présentation PowerPoint</vt:lpstr>
      <vt:lpstr>Présentation PowerPoint</vt:lpstr>
      <vt:lpstr>Deuxième étape: pendant la lecture</vt:lpstr>
      <vt:lpstr>Exemple de bris de compréhension lié au vocabulaire</vt:lpstr>
      <vt:lpstr>Deuxième étape: pendant la lecture</vt:lpstr>
      <vt:lpstr>Deuxième étape: pendant la lecture</vt:lpstr>
      <vt:lpstr>Présentation PowerPoint</vt:lpstr>
      <vt:lpstr>Présentation PowerPoint</vt:lpstr>
      <vt:lpstr>Présentation PowerPoint</vt:lpstr>
      <vt:lpstr>Présentation PowerPoint</vt:lpstr>
      <vt:lpstr>Troisième étape: après la lecture</vt:lpstr>
      <vt:lpstr>Présentation PowerPoint</vt:lpstr>
    </vt:vector>
  </TitlesOfParts>
  <Company>Commission scolaire des Portages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Enseignement explicite</dc:title>
  <dc:creator>Stéphane St-Pierre</dc:creator>
  <cp:lastModifiedBy>Stéphane St-Pierre</cp:lastModifiedBy>
  <cp:revision>106</cp:revision>
  <cp:lastPrinted>2018-10-01T19:55:10Z</cp:lastPrinted>
  <dcterms:created xsi:type="dcterms:W3CDTF">2018-08-17T19:26:41Z</dcterms:created>
  <dcterms:modified xsi:type="dcterms:W3CDTF">2019-01-16T14:39:59Z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